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26" r:id="rId3"/>
    <p:sldId id="371" r:id="rId4"/>
    <p:sldId id="372" r:id="rId5"/>
    <p:sldId id="406" r:id="rId6"/>
    <p:sldId id="484" r:id="rId7"/>
    <p:sldId id="410" r:id="rId8"/>
    <p:sldId id="408" r:id="rId9"/>
    <p:sldId id="456" r:id="rId10"/>
    <p:sldId id="457" r:id="rId12"/>
    <p:sldId id="448" r:id="rId13"/>
    <p:sldId id="449" r:id="rId14"/>
    <p:sldId id="451" r:id="rId15"/>
    <p:sldId id="452" r:id="rId16"/>
    <p:sldId id="455" r:id="rId17"/>
    <p:sldId id="409" r:id="rId18"/>
    <p:sldId id="450" r:id="rId19"/>
    <p:sldId id="453" r:id="rId20"/>
    <p:sldId id="454" r:id="rId21"/>
    <p:sldId id="346" r:id="rId22"/>
    <p:sldId id="258" r:id="rId23"/>
    <p:sldId id="303" r:id="rId24"/>
    <p:sldId id="295" r:id="rId25"/>
    <p:sldId id="364" r:id="rId26"/>
    <p:sldId id="350" r:id="rId27"/>
    <p:sldId id="351" r:id="rId28"/>
    <p:sldId id="329" r:id="rId29"/>
    <p:sldId id="337" r:id="rId30"/>
    <p:sldId id="338" r:id="rId31"/>
    <p:sldId id="315" r:id="rId32"/>
    <p:sldId id="316" r:id="rId33"/>
    <p:sldId id="361" r:id="rId34"/>
    <p:sldId id="363" r:id="rId35"/>
    <p:sldId id="354" r:id="rId36"/>
    <p:sldId id="365" r:id="rId37"/>
    <p:sldId id="366" r:id="rId38"/>
    <p:sldId id="367" r:id="rId39"/>
    <p:sldId id="280" r:id="rId40"/>
    <p:sldId id="332" r:id="rId41"/>
    <p:sldId id="311" r:id="rId42"/>
  </p:sldIdLst>
  <p:sldSz cx="12192000" cy="6858000"/>
  <p:notesSz cx="6858000" cy="9144000"/>
  <p:custDataLst>
    <p:tags r:id="rId4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1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66"/>
    <a:srgbClr val="CC3399"/>
    <a:srgbClr val="FFFFCC"/>
    <a:srgbClr val="FF0000"/>
    <a:srgbClr val="CC66FF"/>
    <a:srgbClr val="FF00FF"/>
    <a:srgbClr val="EAEAEA"/>
    <a:srgbClr val="3399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102" d="100"/>
          <a:sy n="102" d="100"/>
        </p:scale>
        <p:origin x="72" y="240"/>
      </p:cViewPr>
      <p:guideLst>
        <p:guide orient="horz" pos="2231"/>
        <p:guide pos="382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9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073CDD6-92B1-4CE3-98C8-7F2C9205DF3E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676B4E7-A585-4DC5-A50B-6522B6AAFCB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54533A16-190C-4987-AECD-B486E3E4D784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F226B-47D9-4C37-9B2D-C1BD8B5E136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FA59-3EB5-480A-9022-6C11D8A51C4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95339-5CFE-4C76-A3A3-47B0365E000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2AD3B-A36D-4844-8080-CA2F8A8E426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34652-A873-424A-90A5-249499D0C3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DC8A6-A067-4F39-8EA6-110A7DBE12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C0EF1-5EF4-4DAA-A358-3A5A09D2B53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3E7B4-CD00-4D0B-9339-C9B99622C84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0BACC-F887-4B98-A8C7-D5AB012B246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E1A05-2F05-48FC-9BC8-104433A56A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3011A-324A-47A9-8730-A4DF03EA52D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85B31DA2-3D38-4046-9BC6-E4A6A492DE6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edg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16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GIF"/><Relationship Id="rId1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jpe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8.jpeg"/><Relationship Id="rId7" Type="http://schemas.openxmlformats.org/officeDocument/2006/relationships/tags" Target="../tags/tag7.xml"/><Relationship Id="rId6" Type="http://schemas.microsoft.com/office/2007/relationships/media" Target="../media/media1.mp3"/><Relationship Id="rId5" Type="http://schemas.openxmlformats.org/officeDocument/2006/relationships/audio" Target="NULL" TargetMode="External"/><Relationship Id="rId4" Type="http://schemas.openxmlformats.org/officeDocument/2006/relationships/tags" Target="../tags/tag6.xml"/><Relationship Id="rId3" Type="http://schemas.openxmlformats.org/officeDocument/2006/relationships/image" Target="../media/image7.png"/><Relationship Id="rId2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7.png"/><Relationship Id="rId2" Type="http://schemas.openxmlformats.org/officeDocument/2006/relationships/tags" Target="../tags/tag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28248" y="764704"/>
            <a:ext cx="30091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 kern="1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/>
                <a:cs typeface="Arial" panose="020B0604020202020204"/>
              </a:rPr>
              <a:t>Unit 10</a:t>
            </a:r>
            <a:endParaRPr lang="zh-CN" altLang="en-US" sz="6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20971" y="2023001"/>
            <a:ext cx="5760987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upset  </a:t>
            </a:r>
            <a:r>
              <a:rPr lang="en-US" altLang="zh-CN" b="1" i="1" dirty="0">
                <a:solidFill>
                  <a:srgbClr val="FF0000"/>
                </a:solidFill>
              </a:rPr>
              <a:t>adj.</a:t>
            </a: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zh-CN" altLang="en-US" b="1" dirty="0">
                <a:solidFill>
                  <a:srgbClr val="FF0000"/>
                </a:solidFill>
              </a:rPr>
              <a:t>难过；失望；沮丧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20795" y="2626360"/>
            <a:ext cx="8218170" cy="13709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/>
              <a:t>e.g. My mom will be </a:t>
            </a:r>
            <a:r>
              <a:rPr lang="en-US" altLang="zh-CN" b="1" dirty="0">
                <a:solidFill>
                  <a:srgbClr val="FF0000"/>
                </a:solidFill>
              </a:rPr>
              <a:t>upset </a:t>
            </a:r>
            <a:r>
              <a:rPr lang="en-US" altLang="zh-CN" b="1" dirty="0"/>
              <a:t>if I forget it again</a:t>
            </a:r>
            <a:r>
              <a:rPr lang="en-US" altLang="zh-CN" b="1" dirty="0" smtClean="0"/>
              <a:t>.      </a:t>
            </a:r>
            <a:endParaRPr lang="en-US" altLang="zh-CN" b="1" dirty="0"/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      </a:t>
            </a:r>
            <a:r>
              <a:rPr lang="zh-CN" altLang="en-US" b="1" dirty="0"/>
              <a:t>如果我再忘记，我妈妈会失望的。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41964"/>
            <a:ext cx="4182633" cy="12826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8" y="1681310"/>
            <a:ext cx="3024336" cy="204990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826510" y="5157470"/>
            <a:ext cx="8343265" cy="1272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e.g. You’d better take a </a:t>
            </a:r>
            <a:r>
              <a:rPr lang="en-US" altLang="zh-CN" b="1" dirty="0">
                <a:solidFill>
                  <a:srgbClr val="FF0000"/>
                </a:solidFill>
              </a:rPr>
              <a:t>taxi </a:t>
            </a:r>
            <a:r>
              <a:rPr lang="en-US" altLang="zh-CN" b="1" dirty="0">
                <a:solidFill>
                  <a:schemeClr val="tx1"/>
                </a:solidFill>
              </a:rPr>
              <a:t>there</a:t>
            </a:r>
            <a:r>
              <a:rPr lang="en-US" altLang="zh-CN" b="1" dirty="0"/>
              <a:t>.</a:t>
            </a:r>
            <a:r>
              <a:rPr lang="zh-CN" altLang="en-US" b="1" dirty="0"/>
              <a:t> 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       </a:t>
            </a:r>
            <a:r>
              <a:rPr lang="zh-CN" altLang="en-US" b="1" dirty="0">
                <a:sym typeface="+mn-ea"/>
              </a:rPr>
              <a:t>你最好</a:t>
            </a:r>
            <a:r>
              <a:rPr lang="en-US" altLang="zh-CN" b="1" dirty="0">
                <a:sym typeface="+mn-ea"/>
              </a:rPr>
              <a:t>(</a:t>
            </a:r>
            <a:r>
              <a:rPr lang="en-US" altLang="zh-CN" b="1" dirty="0">
                <a:sym typeface="+mn-ea"/>
              </a:rPr>
              <a:t>You’d better)</a:t>
            </a:r>
            <a:r>
              <a:rPr lang="zh-CN" altLang="en-US" b="1" dirty="0">
                <a:sym typeface="+mn-ea"/>
              </a:rPr>
              <a:t>乘坐一辆的士去那儿</a:t>
            </a:r>
            <a:r>
              <a:rPr lang="zh-CN" altLang="en-US" b="1" dirty="0" smtClean="0">
                <a:sym typeface="+mn-ea"/>
              </a:rPr>
              <a:t>。</a:t>
            </a:r>
            <a:endParaRPr lang="en-US" altLang="zh-CN" b="1" dirty="0"/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826759" y="4397254"/>
            <a:ext cx="4176464" cy="68326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taxi  </a:t>
            </a:r>
            <a:r>
              <a:rPr lang="en-US" altLang="zh-CN" b="1" i="1" dirty="0">
                <a:solidFill>
                  <a:srgbClr val="FF0000"/>
                </a:solidFill>
              </a:rPr>
              <a:t>n.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出租车；的士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68" y="4397254"/>
            <a:ext cx="2954277" cy="19695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2136071" y="4071744"/>
            <a:ext cx="6912446" cy="2602230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/>
              <a:t> </a:t>
            </a:r>
            <a:r>
              <a:rPr lang="en-US" altLang="zh-CN" b="1" dirty="0"/>
              <a:t>e.g. </a:t>
            </a:r>
            <a:r>
              <a:rPr lang="en-US" altLang="zh-CN" b="1" dirty="0" smtClean="0"/>
              <a:t>Can </a:t>
            </a:r>
            <a:r>
              <a:rPr lang="en-US" altLang="zh-CN" b="1" dirty="0"/>
              <a:t>you give me some </a:t>
            </a:r>
            <a:r>
              <a:rPr lang="en-US" altLang="zh-CN" b="1" dirty="0">
                <a:solidFill>
                  <a:srgbClr val="FF0000"/>
                </a:solidFill>
              </a:rPr>
              <a:t>advice</a:t>
            </a:r>
            <a:r>
              <a:rPr lang="en-US" altLang="zh-CN" b="1" dirty="0" smtClean="0"/>
              <a:t>?</a:t>
            </a:r>
            <a:endParaRPr lang="en-US" altLang="zh-CN" b="1" dirty="0" smtClean="0"/>
          </a:p>
          <a:p>
            <a:pPr>
              <a:lnSpc>
                <a:spcPct val="125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   </a:t>
            </a:r>
            <a:r>
              <a:rPr lang="zh-CN" altLang="en-US" b="1" dirty="0"/>
              <a:t>你能给我一些建议吗</a:t>
            </a:r>
            <a:r>
              <a:rPr lang="zh-CN" altLang="en-US" b="1" dirty="0" smtClean="0"/>
              <a:t>？</a:t>
            </a:r>
            <a:endParaRPr lang="en-US" altLang="zh-CN" b="1" dirty="0" smtClean="0"/>
          </a:p>
          <a:p>
            <a:pPr>
              <a:lnSpc>
                <a:spcPct val="130000"/>
              </a:lnSpc>
            </a:pP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e.g. </a:t>
            </a:r>
            <a:r>
              <a:rPr lang="en-US" altLang="zh-CN" b="1" dirty="0" smtClean="0"/>
              <a:t>Let </a:t>
            </a:r>
            <a:r>
              <a:rPr lang="en-US" altLang="zh-CN" b="1" dirty="0"/>
              <a:t>me give you </a:t>
            </a:r>
            <a:r>
              <a:rPr lang="en-US" altLang="zh-CN" b="1" dirty="0">
                <a:solidFill>
                  <a:srgbClr val="FF0000"/>
                </a:solidFill>
              </a:rPr>
              <a:t>a piece of advice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      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我</a:t>
            </a:r>
            <a:r>
              <a:rPr lang="zh-CN" altLang="en-US" b="1" dirty="0"/>
              <a:t>来给你一个忠告</a:t>
            </a:r>
            <a:r>
              <a:rPr lang="zh-CN" altLang="en-US" b="1" dirty="0" smtClean="0"/>
              <a:t>。</a:t>
            </a:r>
            <a:r>
              <a:rPr lang="en-US" altLang="zh-CN" b="1" dirty="0" smtClean="0"/>
              <a:t> </a:t>
            </a:r>
            <a:endParaRPr lang="en-US" altLang="zh-CN" b="1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008061" y="53147"/>
            <a:ext cx="6731768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advice  </a:t>
            </a:r>
            <a:r>
              <a:rPr lang="en-US" altLang="zh-CN" b="1" i="1" dirty="0">
                <a:solidFill>
                  <a:srgbClr val="FF0000"/>
                </a:solidFill>
              </a:rPr>
              <a:t>un.</a:t>
            </a:r>
            <a:r>
              <a:rPr lang="en-US" altLang="zh-CN" b="1" dirty="0">
                <a:solidFill>
                  <a:srgbClr val="FF0000"/>
                </a:solidFill>
              </a:rPr>
              <a:t>   </a:t>
            </a:r>
            <a:r>
              <a:rPr lang="zh-CN" altLang="en-US" b="1" dirty="0">
                <a:solidFill>
                  <a:srgbClr val="FF0000"/>
                </a:solidFill>
              </a:rPr>
              <a:t>劝告；建议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036558"/>
            <a:ext cx="3214067" cy="2081685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039811" y="621432"/>
            <a:ext cx="7272338" cy="344995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</a:rPr>
              <a:t>a piece of advice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</a:rPr>
              <a:t>一条建议；一个忠告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</a:rPr>
              <a:t>give sb advice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     </a:t>
            </a:r>
            <a:r>
              <a:rPr lang="zh-CN" altLang="en-US" sz="2800" b="1" dirty="0">
                <a:solidFill>
                  <a:srgbClr val="FF0000"/>
                </a:solidFill>
              </a:rPr>
              <a:t>给某人建议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</a:rPr>
              <a:t>take one’s advice=follow one’s advice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     </a:t>
            </a:r>
            <a:r>
              <a:rPr lang="zh-CN" altLang="en-US" sz="2800" b="1" dirty="0">
                <a:solidFill>
                  <a:srgbClr val="FF0000"/>
                </a:solidFill>
              </a:rPr>
              <a:t>听从某人的建议</a:t>
            </a:r>
            <a:r>
              <a:rPr lang="en-US" altLang="zh-CN" sz="2800" b="1" dirty="0">
                <a:solidFill>
                  <a:srgbClr val="FF0000"/>
                </a:solidFill>
              </a:rPr>
              <a:t>/</a:t>
            </a:r>
            <a:r>
              <a:rPr lang="zh-CN" altLang="en-US" sz="2800" b="1" dirty="0">
                <a:solidFill>
                  <a:srgbClr val="FF0000"/>
                </a:solidFill>
              </a:rPr>
              <a:t>劝告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35075" y="693001"/>
            <a:ext cx="11449967" cy="32905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/>
              <a:t>Dear Su Mei, </a:t>
            </a:r>
            <a:endParaRPr lang="en-US" altLang="zh-CN" b="1" dirty="0"/>
          </a:p>
          <a:p>
            <a:pPr>
              <a:lnSpc>
                <a:spcPct val="130000"/>
              </a:lnSpc>
            </a:pPr>
            <a:r>
              <a:rPr lang="en-US" altLang="zh-CN" b="1" u="sng" dirty="0">
                <a:solidFill>
                  <a:schemeClr val="tx1"/>
                </a:solidFill>
              </a:rPr>
              <a:t>I don’t _______ (know) what to _______ (do) </a:t>
            </a:r>
            <a:r>
              <a:rPr lang="en-US" altLang="zh-CN" b="1" dirty="0">
                <a:solidFill>
                  <a:schemeClr val="tx1"/>
                </a:solidFill>
              </a:rPr>
              <a:t>about going to Mike’s birthday party tomorrow night.</a:t>
            </a:r>
            <a:r>
              <a:rPr lang="en-US" altLang="zh-CN" b="1" dirty="0">
                <a:solidFill>
                  <a:srgbClr val="00B050"/>
                </a:solidFill>
              </a:rPr>
              <a:t> </a:t>
            </a:r>
            <a:r>
              <a:rPr lang="en-US" altLang="zh-CN" b="1" dirty="0"/>
              <a:t>My parents _______ (think) I should study for my English exam next week. </a:t>
            </a:r>
            <a:r>
              <a:rPr lang="en-US" altLang="zh-CN" b="1" dirty="0">
                <a:solidFill>
                  <a:srgbClr val="0000FF"/>
                </a:solidFill>
              </a:rPr>
              <a:t>If</a:t>
            </a:r>
            <a:r>
              <a:rPr lang="en-US" altLang="zh-CN" b="1" dirty="0"/>
              <a:t> I _______ (go) to the party, they </a:t>
            </a:r>
            <a:r>
              <a:rPr lang="en-US" altLang="zh-CN" b="1" dirty="0" smtClean="0"/>
              <a:t>_______ </a:t>
            </a:r>
            <a:r>
              <a:rPr lang="en-US" altLang="zh-CN" b="1" dirty="0"/>
              <a:t>(be) </a:t>
            </a:r>
            <a:r>
              <a:rPr lang="en-US" altLang="zh-CN" b="1" dirty="0">
                <a:solidFill>
                  <a:schemeClr val="tx1"/>
                </a:solidFill>
                <a:highlight>
                  <a:srgbClr val="FFFF00"/>
                </a:highlight>
              </a:rPr>
              <a:t>upset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815050" y="-98770"/>
            <a:ext cx="11233248" cy="13668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Fill in the blanks with the correct forms of the verbs in brackets.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1803996" y="1473038"/>
            <a:ext cx="1368425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know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6297801" y="1473038"/>
            <a:ext cx="949287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9514383" y="2057813"/>
            <a:ext cx="1296988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think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873143" y="3285922"/>
            <a:ext cx="722312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5898086" y="3334075"/>
            <a:ext cx="1584325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will be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16205"/>
            <a:ext cx="848360" cy="8483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 bldLvl="0" animBg="1"/>
      <p:bldP spid="23560" grpId="0" bldLvl="0" animBg="1"/>
      <p:bldP spid="23561" grpId="0" bldLvl="0" animBg="1"/>
      <p:bldP spid="23562" grpId="0" bldLvl="0" animBg="1"/>
      <p:bldP spid="2356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35360" y="260648"/>
            <a:ext cx="10945216" cy="4225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u="sng" dirty="0"/>
              <a:t>M</a:t>
            </a:r>
            <a:r>
              <a:rPr lang="en-US" altLang="zh-CN" b="1" u="sng" dirty="0">
                <a:solidFill>
                  <a:schemeClr val="tx1"/>
                </a:solidFill>
              </a:rPr>
              <a:t>ike _________ (tell) us to wear nice clothes</a:t>
            </a:r>
            <a:r>
              <a:rPr lang="en-US" altLang="zh-CN" b="1" dirty="0"/>
              <a:t>, but I don’t _________ (have) </a:t>
            </a:r>
            <a:r>
              <a:rPr lang="en-US" altLang="zh-CN" b="1" u="sng" dirty="0">
                <a:solidFill>
                  <a:schemeClr val="tx1"/>
                </a:solidFill>
              </a:rPr>
              <a:t>any</a:t>
            </a:r>
            <a:r>
              <a:rPr lang="en-US" altLang="zh-CN" b="1" dirty="0"/>
              <a:t>. </a:t>
            </a:r>
            <a:r>
              <a:rPr lang="en-US" altLang="zh-CN" b="1" dirty="0">
                <a:solidFill>
                  <a:srgbClr val="0000FF"/>
                </a:solidFill>
              </a:rPr>
              <a:t>If</a:t>
            </a:r>
            <a:r>
              <a:rPr lang="en-US" altLang="zh-CN" b="1" dirty="0"/>
              <a:t> I _________ (wear) jeans, I </a:t>
            </a:r>
            <a:r>
              <a:rPr lang="en-US" altLang="zh-CN" b="1" dirty="0" smtClean="0"/>
              <a:t>_________ </a:t>
            </a:r>
            <a:r>
              <a:rPr lang="en-US" altLang="zh-CN" b="1" dirty="0"/>
              <a:t>(look) </a:t>
            </a:r>
            <a:r>
              <a:rPr lang="en-US" altLang="zh-CN" b="1" dirty="0">
                <a:solidFill>
                  <a:schemeClr val="tx1"/>
                </a:solidFill>
              </a:rPr>
              <a:t>the worst.</a:t>
            </a:r>
            <a:r>
              <a:rPr lang="en-US" altLang="zh-CN" b="1" dirty="0"/>
              <a:t> Also, </a:t>
            </a:r>
            <a:r>
              <a:rPr lang="en-US" altLang="zh-CN" b="1" dirty="0">
                <a:solidFill>
                  <a:schemeClr val="tx1"/>
                </a:solidFill>
              </a:rPr>
              <a:t>I’m not sure how to _____ (go) to the party. </a:t>
            </a:r>
            <a:r>
              <a:rPr lang="en-US" altLang="zh-CN" b="1" dirty="0">
                <a:solidFill>
                  <a:srgbClr val="0000FF"/>
                </a:solidFill>
              </a:rPr>
              <a:t>If</a:t>
            </a:r>
            <a:r>
              <a:rPr lang="en-US" altLang="zh-CN" b="1" dirty="0"/>
              <a:t> I _________ (walk), </a:t>
            </a:r>
            <a:r>
              <a:rPr lang="en-US" altLang="zh-CN" b="1" u="sng" dirty="0">
                <a:solidFill>
                  <a:schemeClr val="tx1"/>
                </a:solidFill>
              </a:rPr>
              <a:t>it _________ (take) me too long</a:t>
            </a:r>
            <a:r>
              <a:rPr lang="en-US" altLang="zh-CN" b="1" dirty="0">
                <a:solidFill>
                  <a:schemeClr val="tx1"/>
                </a:solidFill>
              </a:rPr>
              <a:t>. </a:t>
            </a:r>
            <a:r>
              <a:rPr lang="en-US" altLang="zh-CN" b="1" dirty="0">
                <a:solidFill>
                  <a:srgbClr val="0000FF"/>
                </a:solidFill>
              </a:rPr>
              <a:t>If</a:t>
            </a:r>
            <a:r>
              <a:rPr lang="en-US" altLang="zh-CN" b="1" dirty="0"/>
              <a:t> I _________ (take) a taxi, it _________ (be) too expensive. Can you </a:t>
            </a:r>
            <a:r>
              <a:rPr lang="en-US" altLang="zh-CN" b="1" dirty="0">
                <a:solidFill>
                  <a:schemeClr val="tx1"/>
                </a:solidFill>
                <a:highlight>
                  <a:srgbClr val="FFFF00"/>
                </a:highlight>
              </a:rPr>
              <a:t>give me some advice</a:t>
            </a:r>
            <a:r>
              <a:rPr lang="en-US" altLang="zh-CN" b="1" dirty="0"/>
              <a:t> please?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Tina </a:t>
            </a:r>
            <a:endParaRPr lang="zh-CN" altLang="en-US" b="1" dirty="0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811301" y="318233"/>
            <a:ext cx="1152525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told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803499" y="924594"/>
            <a:ext cx="1223962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have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5430056" y="905755"/>
            <a:ext cx="1223962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wear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560194" y="1507341"/>
            <a:ext cx="2232025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will look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10056613" y="1464165"/>
            <a:ext cx="720080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4347056" y="2135637"/>
            <a:ext cx="1152525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walk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7752308" y="2109240"/>
            <a:ext cx="2016125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will take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3843818" y="2678886"/>
            <a:ext cx="1079500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take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7968207" y="2683611"/>
            <a:ext cx="1584325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will be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ldLvl="0" animBg="1"/>
      <p:bldP spid="24582" grpId="0" bldLvl="0" animBg="1"/>
      <p:bldP spid="24583" grpId="0" bldLvl="0" animBg="1"/>
      <p:bldP spid="24584" grpId="0" bldLvl="0" animBg="1"/>
      <p:bldP spid="24585" grpId="0" bldLvl="0" animBg="1"/>
      <p:bldP spid="24586" grpId="0" bldLvl="0" animBg="1"/>
      <p:bldP spid="24587" grpId="0" bldLvl="0" animBg="1"/>
      <p:bldP spid="24588" grpId="0" bldLvl="0" animBg="1"/>
      <p:bldP spid="2458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66897" y="1757729"/>
            <a:ext cx="10955748" cy="422885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1. </a:t>
            </a:r>
            <a:r>
              <a:rPr lang="en-US" altLang="zh-CN" b="1" dirty="0">
                <a:solidFill>
                  <a:srgbClr val="0000FF"/>
                </a:solidFill>
              </a:rPr>
              <a:t>If</a:t>
            </a:r>
            <a:r>
              <a:rPr lang="en-US" altLang="zh-CN" b="1" dirty="0"/>
              <a:t> I </a:t>
            </a:r>
            <a:r>
              <a:rPr lang="en-US" altLang="zh-CN" b="1" dirty="0">
                <a:solidFill>
                  <a:srgbClr val="00B050"/>
                </a:solidFill>
              </a:rPr>
              <a:t>get up late</a:t>
            </a:r>
            <a:r>
              <a:rPr lang="en-US" altLang="zh-CN" b="1" dirty="0"/>
              <a:t> tomorrow, </a:t>
            </a:r>
            <a:r>
              <a:rPr lang="en-US" altLang="zh-CN" b="1" dirty="0" smtClean="0"/>
              <a:t>____________________________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2. </a:t>
            </a:r>
            <a:r>
              <a:rPr lang="en-US" altLang="zh-CN" b="1" dirty="0">
                <a:solidFill>
                  <a:srgbClr val="0000FF"/>
                </a:solidFill>
              </a:rPr>
              <a:t>If</a:t>
            </a:r>
            <a:r>
              <a:rPr lang="en-US" altLang="zh-CN" b="1" dirty="0"/>
              <a:t> I don’t </a:t>
            </a:r>
            <a:r>
              <a:rPr lang="en-US" altLang="zh-CN" b="1" dirty="0">
                <a:solidFill>
                  <a:srgbClr val="00B050"/>
                </a:solidFill>
              </a:rPr>
              <a:t>finish my homework</a:t>
            </a:r>
            <a:r>
              <a:rPr lang="en-US" altLang="zh-CN" b="1" dirty="0"/>
              <a:t>, </a:t>
            </a:r>
            <a:r>
              <a:rPr lang="en-US" altLang="zh-CN" b="1" dirty="0" smtClean="0"/>
              <a:t>_______________________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3. </a:t>
            </a:r>
            <a:r>
              <a:rPr lang="en-US" altLang="zh-CN" b="1" dirty="0">
                <a:solidFill>
                  <a:srgbClr val="0000FF"/>
                </a:solidFill>
              </a:rPr>
              <a:t>If</a:t>
            </a:r>
            <a:r>
              <a:rPr lang="en-US" altLang="zh-CN" b="1" dirty="0"/>
              <a:t> I don’t </a:t>
            </a:r>
            <a:r>
              <a:rPr lang="en-US" altLang="zh-CN" b="1" dirty="0">
                <a:solidFill>
                  <a:srgbClr val="00B050"/>
                </a:solidFill>
              </a:rPr>
              <a:t>get enough exercise</a:t>
            </a:r>
            <a:r>
              <a:rPr lang="en-US" altLang="zh-CN" b="1" dirty="0"/>
              <a:t>, </a:t>
            </a:r>
            <a:r>
              <a:rPr lang="en-US" altLang="zh-CN" b="1" dirty="0" smtClean="0"/>
              <a:t>_________________________</a:t>
            </a:r>
            <a:endParaRPr lang="en-US" altLang="zh-CN" b="1" dirty="0"/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/>
              <a:t>4. I will not </a:t>
            </a:r>
            <a:r>
              <a:rPr lang="en-US" altLang="zh-CN" b="1" dirty="0">
                <a:solidFill>
                  <a:srgbClr val="00B050"/>
                </a:solidFill>
              </a:rPr>
              <a:t>have enough time to study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if</a:t>
            </a:r>
            <a:r>
              <a:rPr lang="en-US" altLang="zh-CN" b="1" dirty="0"/>
              <a:t> </a:t>
            </a:r>
            <a:r>
              <a:rPr lang="en-US" altLang="zh-CN" b="1" dirty="0" smtClean="0"/>
              <a:t>_________________________________</a:t>
            </a:r>
            <a:endParaRPr lang="en-US" altLang="zh-CN" b="1" dirty="0"/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/>
              <a:t>5. I will not </a:t>
            </a:r>
            <a:r>
              <a:rPr lang="en-US" altLang="zh-CN" b="1" dirty="0">
                <a:solidFill>
                  <a:srgbClr val="00B050"/>
                </a:solidFill>
              </a:rPr>
              <a:t>make any friends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if </a:t>
            </a:r>
            <a:r>
              <a:rPr lang="en-US" altLang="zh-CN" b="1" dirty="0" smtClean="0"/>
              <a:t>_________________________________</a:t>
            </a:r>
            <a:endParaRPr lang="en-US" altLang="zh-CN" b="1" dirty="0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5879976" y="1853680"/>
            <a:ext cx="4013696" cy="584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I’ll </a:t>
            </a:r>
            <a:r>
              <a:rPr lang="en-US" altLang="zh-CN" b="1" dirty="0">
                <a:solidFill>
                  <a:srgbClr val="FF0000"/>
                </a:solidFill>
              </a:rPr>
              <a:t>be late for school.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372225" y="2117090"/>
            <a:ext cx="5725795" cy="9772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</a:rPr>
              <a:t>my </a:t>
            </a:r>
            <a:r>
              <a:rPr lang="en-US" altLang="zh-CN" sz="2400" b="1" dirty="0">
                <a:solidFill>
                  <a:srgbClr val="FF0000"/>
                </a:solidFill>
              </a:rPr>
              <a:t>teachers</a:t>
            </a:r>
            <a:r>
              <a:rPr lang="en-US" altLang="zh-CN" sz="2400" b="1" dirty="0">
                <a:solidFill>
                  <a:srgbClr val="FF0000"/>
                </a:solidFill>
              </a:rPr>
              <a:t> will ask me to finish at school tomorrow.    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6395071" y="2845751"/>
            <a:ext cx="4538092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I’ll </a:t>
            </a:r>
            <a:r>
              <a:rPr lang="en-US" altLang="zh-CN" b="1" dirty="0">
                <a:solidFill>
                  <a:srgbClr val="FF0000"/>
                </a:solidFill>
              </a:rPr>
              <a:t>get</a:t>
            </a:r>
            <a:r>
              <a:rPr lang="en-US" altLang="zh-CN" b="1" dirty="0">
                <a:solidFill>
                  <a:srgbClr val="FF0000"/>
                </a:solidFill>
              </a:rPr>
              <a:t> heavy.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929005" y="4144010"/>
            <a:ext cx="10915650" cy="5835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I </a:t>
            </a:r>
            <a:r>
              <a:rPr lang="en-US" altLang="zh-CN" b="1" dirty="0">
                <a:solidFill>
                  <a:srgbClr val="FF0000"/>
                </a:solidFill>
              </a:rPr>
              <a:t>play basketball for two hours after school every day.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23737" y="5254071"/>
            <a:ext cx="5867574" cy="7308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 am not ready to help others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03512" y="908720"/>
            <a:ext cx="9438085" cy="10798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sentences using your own ideas.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4" y="769445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647728" y="2368278"/>
            <a:ext cx="7920880" cy="2653034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/>
              <a:t>Who wrote this letter?</a:t>
            </a:r>
            <a:endParaRPr lang="en-US" altLang="zh-CN" b="1" dirty="0" smtClean="0"/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/>
              <a:t>Who is this letter for?</a:t>
            </a:r>
            <a:endParaRPr lang="en-US" altLang="zh-CN" b="1" dirty="0" smtClean="0"/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/>
              <a:t>Why does the person write the letter?</a:t>
            </a:r>
            <a:endParaRPr lang="en-US" altLang="zh-CN" b="1" dirty="0" smtClean="0"/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/>
              <a:t>What are some worries the person has?</a:t>
            </a:r>
            <a:endParaRPr lang="zh-CN" altLang="en-US" b="1" dirty="0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559496" y="908720"/>
            <a:ext cx="9433048" cy="8478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Read the passage and answer the questions.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1" y="792129"/>
            <a:ext cx="1003075" cy="1003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173651"/>
            <a:ext cx="3240360" cy="26570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39416" y="2629843"/>
            <a:ext cx="3024336" cy="631711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cs typeface="Times New Roman" panose="02020603050405020304" pitchFamily="18" charset="0"/>
              </a:rPr>
              <a:t>Tina’s worries</a:t>
            </a:r>
            <a:r>
              <a:rPr lang="en-US" altLang="zh-CN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:</a:t>
            </a:r>
            <a:endParaRPr lang="en-US" altLang="zh-CN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695400" y="1514981"/>
            <a:ext cx="10801200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 about Tina’s worries using the sentence with “if”.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6" b="20466"/>
          <a:stretch>
            <a:fillRect/>
          </a:stretch>
        </p:blipFill>
        <p:spPr>
          <a:xfrm>
            <a:off x="3629214" y="332656"/>
            <a:ext cx="4571622" cy="936104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24473" y="4099476"/>
            <a:ext cx="8064896" cy="24560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If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Tina goes to the party, her parents will …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If Tina wears jeans, I will…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If Tina walks there, it will…</a:t>
            </a:r>
            <a:endParaRPr lang="en-US" altLang="zh-CN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If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Tina takes a taxi, it will…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1824" y="2112778"/>
            <a:ext cx="4104456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to go or not to go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what to wear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how to get there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4077522" y="2292643"/>
            <a:ext cx="360040" cy="165618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703512" y="908720"/>
            <a:ext cx="9438085" cy="10798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sentences using your own ideas.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767408" y="2276872"/>
            <a:ext cx="10955748" cy="363791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1. If I get up late tomorrow, </a:t>
            </a:r>
            <a:r>
              <a:rPr lang="en-US" altLang="zh-CN" b="1" dirty="0" smtClean="0"/>
              <a:t>___________________________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2. If I don’t finish my homework, </a:t>
            </a:r>
            <a:r>
              <a:rPr lang="en-US" altLang="zh-CN" b="1" dirty="0" smtClean="0"/>
              <a:t>______________________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3. If I don’t get enough exercise, </a:t>
            </a:r>
            <a:r>
              <a:rPr lang="en-US" altLang="zh-CN" b="1" dirty="0" smtClean="0"/>
              <a:t>_______________________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4. I will not have enough time to study if </a:t>
            </a:r>
            <a:r>
              <a:rPr lang="en-US" altLang="zh-CN" b="1" dirty="0" smtClean="0"/>
              <a:t>________________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5. I will not make any friends if </a:t>
            </a:r>
            <a:r>
              <a:rPr lang="en-US" altLang="zh-CN" b="1" dirty="0" smtClean="0"/>
              <a:t>_______________________</a:t>
            </a:r>
            <a:r>
              <a:rPr lang="en-US" altLang="zh-CN" b="1" dirty="0"/>
              <a:t>_</a:t>
            </a:r>
            <a:endParaRPr lang="en-US" altLang="zh-CN" b="1" dirty="0"/>
          </a:p>
          <a:p>
            <a:pPr>
              <a:lnSpc>
                <a:spcPct val="120000"/>
              </a:lnSpc>
            </a:pP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4" y="769445"/>
            <a:ext cx="1219099" cy="1219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1063824" y="2061716"/>
            <a:ext cx="9640687" cy="304698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 To learn the first conditional</a:t>
            </a:r>
            <a:r>
              <a:rPr lang="en-US" altLang="zh-CN" b="1" dirty="0">
                <a:solidFill>
                  <a:srgbClr val="FF0066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if + will</a:t>
            </a:r>
            <a:r>
              <a:rPr lang="en-US" altLang="zh-CN" b="1" dirty="0"/>
              <a:t>: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i="1" dirty="0">
                <a:solidFill>
                  <a:srgbClr val="FF0000"/>
                </a:solidFill>
              </a:rPr>
              <a:t>  If…, you’ll…</a:t>
            </a:r>
            <a:endParaRPr lang="zh-CN" altLang="en-US" b="1" i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i="1" dirty="0"/>
              <a:t>  — What will happen if they…</a:t>
            </a:r>
            <a:endParaRPr lang="en-US" altLang="zh-CN" b="1" i="1" dirty="0"/>
          </a:p>
          <a:p>
            <a:pPr>
              <a:lnSpc>
                <a:spcPct val="120000"/>
              </a:lnSpc>
            </a:pPr>
            <a:r>
              <a:rPr lang="en-US" altLang="zh-CN" b="1" i="1" dirty="0"/>
              <a:t>  — If they ..., …will/won’t…</a:t>
            </a:r>
            <a:endParaRPr lang="en-US" altLang="zh-CN" b="1" i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 To learn the </a:t>
            </a:r>
            <a:r>
              <a:rPr lang="en-US" altLang="zh-CN" b="1" dirty="0" smtClean="0"/>
              <a:t>words: </a:t>
            </a:r>
            <a:r>
              <a:rPr lang="en-US" altLang="zh-CN" b="1" i="1" dirty="0" smtClean="0">
                <a:solidFill>
                  <a:srgbClr val="FF0000"/>
                </a:solidFill>
              </a:rPr>
              <a:t>upset</a:t>
            </a:r>
            <a:r>
              <a:rPr lang="en-US" altLang="zh-CN" b="1" i="1" dirty="0">
                <a:solidFill>
                  <a:srgbClr val="FF0000"/>
                </a:solidFill>
              </a:rPr>
              <a:t>, taxi, advice</a:t>
            </a:r>
            <a:endParaRPr lang="en-US" altLang="zh-CN" b="1" i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908720"/>
            <a:ext cx="6767584" cy="11529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5" y="2243251"/>
            <a:ext cx="304801" cy="3048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21" y="4619515"/>
            <a:ext cx="304801" cy="3048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31504" y="4005064"/>
            <a:ext cx="807144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kern="10" dirty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Arial" panose="020B0604020202020204"/>
                <a:cs typeface="Arial" panose="020B0604020202020204"/>
              </a:rPr>
              <a:t>Unit 10</a:t>
            </a:r>
            <a:endParaRPr lang="en-US" altLang="zh-CN" sz="5400" b="1" kern="10" dirty="0">
              <a:ln w="6600">
                <a:solidFill>
                  <a:srgbClr val="333399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333399"/>
                </a:outerShdw>
              </a:effectLst>
              <a:latin typeface="Arial" panose="020B0604020202020204"/>
              <a:cs typeface="Arial" panose="020B0604020202020204"/>
            </a:endParaRPr>
          </a:p>
          <a:p>
            <a:pPr algn="ctr"/>
            <a:r>
              <a:rPr lang="en-US" altLang="zh-CN" sz="5400" b="1" kern="10" dirty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Arial" panose="020B0604020202020204"/>
                <a:cs typeface="Arial" panose="020B0604020202020204"/>
              </a:rPr>
              <a:t>If you go to the party, </a:t>
            </a:r>
            <a:endParaRPr lang="en-US" altLang="zh-CN" sz="5400" b="1" kern="10" dirty="0">
              <a:ln w="6600">
                <a:solidFill>
                  <a:srgbClr val="333399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333399"/>
                </a:outerShdw>
              </a:effectLst>
              <a:latin typeface="Arial" panose="020B0604020202020204"/>
              <a:cs typeface="Arial" panose="020B0604020202020204"/>
            </a:endParaRPr>
          </a:p>
          <a:p>
            <a:pPr algn="ctr"/>
            <a:r>
              <a:rPr lang="en-US" altLang="zh-CN" sz="5400" b="1" kern="10" dirty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Arial" panose="020B0604020202020204"/>
                <a:cs typeface="Arial" panose="020B0604020202020204"/>
              </a:rPr>
              <a:t>you’ll have a great time!</a:t>
            </a:r>
            <a:endParaRPr lang="zh-CN" altLang="en-US" sz="5400" b="1" dirty="0">
              <a:ln w="6600">
                <a:solidFill>
                  <a:srgbClr val="333399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333399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6"/>
          <p:cNvSpPr txBox="1">
            <a:spLocks noChangeArrowheads="1"/>
          </p:cNvSpPr>
          <p:nvPr/>
        </p:nvSpPr>
        <p:spPr bwMode="auto">
          <a:xfrm>
            <a:off x="767408" y="1287351"/>
            <a:ext cx="10297144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Look at the pictures and make sentences with “</a:t>
            </a:r>
            <a:r>
              <a:rPr lang="en-US" altLang="zh-CN" b="1" i="1" dirty="0">
                <a:solidFill>
                  <a:srgbClr val="0000FF"/>
                </a:solidFill>
                <a:latin typeface="Arial" panose="020B0604020202020204" pitchFamily="34" charset="0"/>
              </a:rPr>
              <a:t>if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”.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404729" y="2513085"/>
            <a:ext cx="6695305" cy="11757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If you go to</a:t>
            </a:r>
            <a:r>
              <a:rPr lang="en-US" altLang="zh-CN" b="1" dirty="0"/>
              <a:t> the party with Karen and Anna, </a:t>
            </a:r>
            <a:r>
              <a:rPr lang="en-US" altLang="zh-CN" b="1" dirty="0">
                <a:solidFill>
                  <a:srgbClr val="FF0000"/>
                </a:solidFill>
              </a:rPr>
              <a:t>you’ll </a:t>
            </a:r>
            <a:r>
              <a:rPr lang="en-US" altLang="zh-CN" b="1" dirty="0"/>
              <a:t>have a good time.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41" y="1970838"/>
            <a:ext cx="3096344" cy="2322258"/>
          </a:xfrm>
          <a:prstGeom prst="rect">
            <a:avLst/>
          </a:prstGeom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404728" y="4795775"/>
            <a:ext cx="7019863" cy="122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If you take</a:t>
            </a:r>
            <a:r>
              <a:rPr lang="en-US" altLang="zh-CN" b="1" dirty="0"/>
              <a:t> the bus to the party,</a:t>
            </a:r>
            <a:r>
              <a:rPr lang="en-US" altLang="zh-CN" b="1" dirty="0">
                <a:solidFill>
                  <a:srgbClr val="FF0000"/>
                </a:solidFill>
              </a:rPr>
              <a:t> you’ll </a:t>
            </a:r>
            <a:r>
              <a:rPr lang="en-US" altLang="zh-CN" b="1" dirty="0"/>
              <a:t>be late.</a:t>
            </a:r>
            <a:endParaRPr lang="en-US" altLang="zh-CN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56" y="4269813"/>
            <a:ext cx="3126820" cy="2345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05372"/>
            <a:ext cx="4735701" cy="118392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943872" y="4221088"/>
            <a:ext cx="6192687" cy="12249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If you stay at home</a:t>
            </a:r>
            <a:r>
              <a:rPr lang="en-US" altLang="zh-CN" b="1" dirty="0"/>
              <a:t>, </a:t>
            </a:r>
            <a:r>
              <a:rPr lang="en-US" altLang="zh-CN" b="1" dirty="0">
                <a:solidFill>
                  <a:srgbClr val="FF0000"/>
                </a:solidFill>
              </a:rPr>
              <a:t>you will</a:t>
            </a:r>
            <a:r>
              <a:rPr lang="en-US" altLang="zh-CN" b="1" dirty="0"/>
              <a:t> be sorry. </a:t>
            </a:r>
            <a:endParaRPr lang="zh-CN" altLang="zh-CN" b="1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788847" y="1484784"/>
            <a:ext cx="5761037" cy="11757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If you wear</a:t>
            </a:r>
            <a:r>
              <a:rPr lang="en-US" altLang="zh-CN" b="1" dirty="0"/>
              <a:t> jeans to the party, </a:t>
            </a:r>
            <a:r>
              <a:rPr lang="en-US" altLang="zh-CN" b="1" dirty="0">
                <a:solidFill>
                  <a:srgbClr val="FF0000"/>
                </a:solidFill>
              </a:rPr>
              <a:t>the teachers won’t</a:t>
            </a:r>
            <a:r>
              <a:rPr lang="en-US" altLang="zh-CN" b="1" dirty="0"/>
              <a:t> let you in. </a:t>
            </a:r>
            <a:endParaRPr lang="zh-CN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9" y="538157"/>
            <a:ext cx="4091947" cy="3068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54" y="3501008"/>
            <a:ext cx="4067944" cy="30509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74" y="776644"/>
            <a:ext cx="8862143" cy="1201274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718089" y="1055013"/>
            <a:ext cx="6840512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i="1" dirty="0">
                <a:solidFill>
                  <a:srgbClr val="CC00FF"/>
                </a:solidFill>
              </a:rPr>
              <a:t>If you have a robot, what will you do?</a:t>
            </a:r>
            <a:endParaRPr lang="en-US" altLang="zh-CN" b="1" i="1" dirty="0">
              <a:solidFill>
                <a:srgbClr val="CC00FF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65161" y="2477693"/>
            <a:ext cx="5932488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 If I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b="1" dirty="0">
                <a:solidFill>
                  <a:srgbClr val="FF3300"/>
                </a:solidFill>
              </a:rPr>
              <a:t>have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a robot, I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b="1" dirty="0">
                <a:solidFill>
                  <a:srgbClr val="FF3300"/>
                </a:solidFill>
              </a:rPr>
              <a:t>will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let it…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865161" y="3277793"/>
            <a:ext cx="5932488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90807"/>
                </a:solidFill>
              </a:rPr>
              <a:t>help with the housework</a:t>
            </a:r>
            <a:r>
              <a:rPr lang="en-US" altLang="zh-CN" b="1" dirty="0"/>
              <a:t>.</a:t>
            </a:r>
            <a:endParaRPr lang="en-US" altLang="zh-CN" b="1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865161" y="4062018"/>
            <a:ext cx="6624638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90807"/>
                </a:solidFill>
              </a:rPr>
              <a:t>babysit my little brother.</a:t>
            </a:r>
            <a:endParaRPr lang="en-US" altLang="zh-CN" b="1" dirty="0">
              <a:solidFill>
                <a:srgbClr val="090807"/>
              </a:solidFill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865162" y="4782743"/>
            <a:ext cx="622776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90807"/>
                </a:solidFill>
              </a:rPr>
              <a:t>wake me up in the morning.</a:t>
            </a:r>
            <a:endParaRPr lang="en-US" altLang="zh-CN" b="1" dirty="0">
              <a:solidFill>
                <a:srgbClr val="090807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65162" y="5509818"/>
            <a:ext cx="5932488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/>
              <a:t>teach me English after school.</a:t>
            </a:r>
            <a:endParaRPr lang="en-US" altLang="zh-CN" b="1" dirty="0"/>
          </a:p>
        </p:txBody>
      </p:sp>
      <p:pic>
        <p:nvPicPr>
          <p:cNvPr id="13" name="Picture 11" descr="http://t2.baidu.com/it/u=1134875821,3453921463&amp;fm=23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3392" y="2240526"/>
            <a:ext cx="2232248" cy="3161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042" y="120032"/>
            <a:ext cx="2011514" cy="9143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1" grpId="0" autoUpdateAnimBg="0"/>
      <p:bldP spid="1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88640"/>
            <a:ext cx="5544616" cy="1039615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3392" y="1275828"/>
            <a:ext cx="10585176" cy="3311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2" name="Line 5"/>
          <p:cNvSpPr>
            <a:spLocks noChangeShapeType="1"/>
          </p:cNvSpPr>
          <p:nvPr/>
        </p:nvSpPr>
        <p:spPr bwMode="auto">
          <a:xfrm>
            <a:off x="5663952" y="1851892"/>
            <a:ext cx="3096344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5735960" y="2499964"/>
            <a:ext cx="3096344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4" name="Line 5"/>
          <p:cNvSpPr>
            <a:spLocks noChangeShapeType="1"/>
          </p:cNvSpPr>
          <p:nvPr/>
        </p:nvSpPr>
        <p:spPr bwMode="auto">
          <a:xfrm>
            <a:off x="5807968" y="3076028"/>
            <a:ext cx="504056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>
            <a:off x="5807968" y="3508076"/>
            <a:ext cx="10081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>
            <a:off x="5735960" y="4084140"/>
            <a:ext cx="5256584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 flipV="1">
            <a:off x="5735960" y="4516188"/>
            <a:ext cx="4464496" cy="1161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735960" y="1419845"/>
            <a:ext cx="288032" cy="400333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000"/>
              </a:lnSpc>
            </a:pPr>
            <a:endParaRPr lang="zh-CN" altLang="en-US" dirty="0"/>
          </a:p>
        </p:txBody>
      </p:sp>
      <p:sp>
        <p:nvSpPr>
          <p:cNvPr id="29" name="Oval 7"/>
          <p:cNvSpPr>
            <a:spLocks noChangeArrowheads="1"/>
          </p:cNvSpPr>
          <p:nvPr/>
        </p:nvSpPr>
        <p:spPr bwMode="auto">
          <a:xfrm>
            <a:off x="5735960" y="2023121"/>
            <a:ext cx="288032" cy="400333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000"/>
              </a:lnSpc>
            </a:pPr>
            <a:endParaRPr lang="zh-CN" altLang="en-US" dirty="0"/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741163" y="2628122"/>
            <a:ext cx="288032" cy="400333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000"/>
              </a:lnSpc>
            </a:pPr>
            <a:endParaRPr lang="zh-CN" altLang="en-US" dirty="0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5771964" y="3617513"/>
            <a:ext cx="288032" cy="400333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000"/>
              </a:lnSpc>
            </a:pPr>
            <a:endParaRPr lang="zh-CN" altLang="en-US" dirty="0"/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2675620" y="4731370"/>
            <a:ext cx="5976664" cy="57943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</a:rPr>
              <a:t>都表示对事情的结果进行预测。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3408" y="5416474"/>
            <a:ext cx="11233175" cy="107721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tell the conjunction (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连词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that connects the two parts of the </a:t>
            </a:r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sentences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it mean</a:t>
            </a:r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14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744664"/>
            <a:ext cx="9144000" cy="3311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77829" name="Oval 5"/>
          <p:cNvSpPr>
            <a:spLocks noChangeArrowheads="1"/>
          </p:cNvSpPr>
          <p:nvPr/>
        </p:nvSpPr>
        <p:spPr bwMode="auto">
          <a:xfrm>
            <a:off x="6600825" y="1649424"/>
            <a:ext cx="431800" cy="822305"/>
          </a:xfrm>
          <a:prstGeom prst="ellipse">
            <a:avLst/>
          </a:prstGeom>
          <a:noFill/>
          <a:ln w="28575" algn="ctr">
            <a:solidFill>
              <a:srgbClr val="3366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>
            <a:off x="7391400" y="1685143"/>
            <a:ext cx="649288" cy="82230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6527800" y="2370943"/>
            <a:ext cx="431800" cy="822305"/>
          </a:xfrm>
          <a:prstGeom prst="ellipse">
            <a:avLst/>
          </a:prstGeom>
          <a:noFill/>
          <a:ln w="28575" algn="ctr">
            <a:solidFill>
              <a:srgbClr val="3366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32" name="Oval 8"/>
          <p:cNvSpPr>
            <a:spLocks noChangeArrowheads="1"/>
          </p:cNvSpPr>
          <p:nvPr/>
        </p:nvSpPr>
        <p:spPr bwMode="auto">
          <a:xfrm>
            <a:off x="7464426" y="2370943"/>
            <a:ext cx="576263" cy="82230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33" name="Oval 9"/>
          <p:cNvSpPr>
            <a:spLocks noChangeArrowheads="1"/>
          </p:cNvSpPr>
          <p:nvPr/>
        </p:nvSpPr>
        <p:spPr bwMode="auto">
          <a:xfrm>
            <a:off x="6672263" y="2947205"/>
            <a:ext cx="647700" cy="822305"/>
          </a:xfrm>
          <a:prstGeom prst="ellipse">
            <a:avLst/>
          </a:prstGeom>
          <a:noFill/>
          <a:ln w="28575" algn="ctr">
            <a:solidFill>
              <a:srgbClr val="3366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9696451" y="2918630"/>
            <a:ext cx="792163" cy="82230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6527801" y="3882243"/>
            <a:ext cx="576263" cy="822305"/>
          </a:xfrm>
          <a:prstGeom prst="ellipse">
            <a:avLst/>
          </a:prstGeom>
          <a:noFill/>
          <a:ln w="28575" algn="ctr">
            <a:solidFill>
              <a:srgbClr val="3366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>
            <a:off x="5880101" y="4387068"/>
            <a:ext cx="792163" cy="82230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37" name="Text Box 13"/>
          <p:cNvSpPr txBox="1">
            <a:spLocks noChangeArrowheads="1"/>
          </p:cNvSpPr>
          <p:nvPr/>
        </p:nvSpPr>
        <p:spPr bwMode="auto">
          <a:xfrm>
            <a:off x="2080267" y="938214"/>
            <a:ext cx="7993063" cy="5847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tenses do the sentences use?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8" name="Oval 14"/>
          <p:cNvSpPr>
            <a:spLocks noChangeArrowheads="1"/>
          </p:cNvSpPr>
          <p:nvPr/>
        </p:nvSpPr>
        <p:spPr bwMode="auto">
          <a:xfrm>
            <a:off x="5880101" y="3379005"/>
            <a:ext cx="792163" cy="82230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39" name="Oval 15"/>
          <p:cNvSpPr>
            <a:spLocks noChangeArrowheads="1"/>
          </p:cNvSpPr>
          <p:nvPr/>
        </p:nvSpPr>
        <p:spPr bwMode="auto">
          <a:xfrm>
            <a:off x="9840914" y="3882243"/>
            <a:ext cx="827087" cy="822305"/>
          </a:xfrm>
          <a:prstGeom prst="ellipse">
            <a:avLst/>
          </a:prstGeom>
          <a:noFill/>
          <a:ln w="28575" algn="ctr">
            <a:solidFill>
              <a:srgbClr val="FF00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7840" name="AutoShape 16"/>
          <p:cNvSpPr/>
          <p:nvPr/>
        </p:nvSpPr>
        <p:spPr bwMode="auto">
          <a:xfrm>
            <a:off x="2135189" y="4941889"/>
            <a:ext cx="2376636" cy="503336"/>
          </a:xfrm>
          <a:prstGeom prst="borderCallout1">
            <a:avLst>
              <a:gd name="adj1" fmla="val 19889"/>
              <a:gd name="adj2" fmla="val 102981"/>
              <a:gd name="adj3" fmla="val -474032"/>
              <a:gd name="adj4" fmla="val 174097"/>
            </a:avLst>
          </a:prstGeom>
          <a:solidFill>
            <a:schemeClr val="bg1"/>
          </a:solidFill>
          <a:ln w="31750" algn="ctr">
            <a:solidFill>
              <a:srgbClr val="0000FF"/>
            </a:solidFill>
            <a:miter lim="800000"/>
          </a:ln>
          <a:effectLst/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Arial Narrow" pitchFamily="34" charset="0"/>
              </a:rPr>
              <a:t>一般现在时</a:t>
            </a:r>
            <a:endParaRPr lang="zh-CN" altLang="en-US" b="1" dirty="0">
              <a:latin typeface="Arial Narrow" pitchFamily="34" charset="0"/>
            </a:endParaRPr>
          </a:p>
        </p:txBody>
      </p:sp>
      <p:sp>
        <p:nvSpPr>
          <p:cNvPr id="77841" name="AutoShape 17"/>
          <p:cNvSpPr/>
          <p:nvPr/>
        </p:nvSpPr>
        <p:spPr bwMode="auto">
          <a:xfrm>
            <a:off x="6959600" y="5734050"/>
            <a:ext cx="2456544" cy="503262"/>
          </a:xfrm>
          <a:prstGeom prst="borderCallout1">
            <a:avLst>
              <a:gd name="adj1" fmla="val 19833"/>
              <a:gd name="adj2" fmla="val 102551"/>
              <a:gd name="adj3" fmla="val -236917"/>
              <a:gd name="adj4" fmla="val 113870"/>
            </a:avLst>
          </a:prstGeom>
          <a:solidFill>
            <a:schemeClr val="bg1"/>
          </a:solidFill>
          <a:ln w="31750" algn="ctr">
            <a:solidFill>
              <a:srgbClr val="FF00FF"/>
            </a:solidFill>
            <a:miter lim="800000"/>
          </a:ln>
          <a:effectLst/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b="1" dirty="0">
                <a:latin typeface="Arial Narrow" pitchFamily="34" charset="0"/>
              </a:rPr>
              <a:t>一般将来时</a:t>
            </a:r>
            <a:endParaRPr lang="zh-CN" altLang="en-US" b="1" dirty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77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 animBg="1"/>
      <p:bldP spid="77830" grpId="0" animBg="1"/>
      <p:bldP spid="77831" grpId="0" animBg="1"/>
      <p:bldP spid="77832" grpId="0" animBg="1"/>
      <p:bldP spid="77833" grpId="0" animBg="1"/>
      <p:bldP spid="77834" grpId="0" animBg="1"/>
      <p:bldP spid="77835" grpId="0" animBg="1"/>
      <p:bldP spid="77836" grpId="0" animBg="1"/>
      <p:bldP spid="77838" grpId="0" animBg="1"/>
      <p:bldP spid="77839" grpId="0" animBg="1"/>
      <p:bldP spid="77840" grpId="0" animBg="1"/>
      <p:bldP spid="778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744664"/>
            <a:ext cx="9144000" cy="3311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78853" name="Oval 5"/>
          <p:cNvSpPr>
            <a:spLocks noChangeArrowheads="1"/>
          </p:cNvSpPr>
          <p:nvPr/>
        </p:nvSpPr>
        <p:spPr bwMode="auto">
          <a:xfrm>
            <a:off x="6600825" y="1649424"/>
            <a:ext cx="431800" cy="822305"/>
          </a:xfrm>
          <a:prstGeom prst="ellipse">
            <a:avLst/>
          </a:prstGeom>
          <a:noFill/>
          <a:ln w="28575" algn="ctr">
            <a:solidFill>
              <a:srgbClr val="3366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8854" name="Oval 6"/>
          <p:cNvSpPr>
            <a:spLocks noChangeArrowheads="1"/>
          </p:cNvSpPr>
          <p:nvPr/>
        </p:nvSpPr>
        <p:spPr bwMode="auto">
          <a:xfrm>
            <a:off x="6600825" y="2370943"/>
            <a:ext cx="431800" cy="822305"/>
          </a:xfrm>
          <a:prstGeom prst="ellipse">
            <a:avLst/>
          </a:prstGeom>
          <a:noFill/>
          <a:ln w="28575" algn="ctr">
            <a:solidFill>
              <a:srgbClr val="3366F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1991172" y="900010"/>
            <a:ext cx="7777237" cy="5847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meaning of the “do” here?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6" name="AutoShape 8"/>
          <p:cNvSpPr/>
          <p:nvPr/>
        </p:nvSpPr>
        <p:spPr bwMode="auto">
          <a:xfrm>
            <a:off x="1847851" y="4941888"/>
            <a:ext cx="3311525" cy="1295400"/>
          </a:xfrm>
          <a:prstGeom prst="borderCallout1">
            <a:avLst>
              <a:gd name="adj1" fmla="val 8824"/>
              <a:gd name="adj2" fmla="val 102301"/>
              <a:gd name="adj3" fmla="val -210296"/>
              <a:gd name="adj4" fmla="val 143051"/>
            </a:avLst>
          </a:prstGeom>
          <a:solidFill>
            <a:schemeClr val="bg1"/>
          </a:solidFill>
          <a:ln w="31750" algn="ctr">
            <a:solidFill>
              <a:srgbClr val="339966"/>
            </a:solidFill>
            <a:miter lim="800000"/>
          </a:ln>
          <a:effectLst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If you </a:t>
            </a:r>
            <a:r>
              <a:rPr lang="en-US" altLang="zh-CN" b="1" dirty="0">
                <a:solidFill>
                  <a:srgbClr val="FF0066"/>
                </a:solidFill>
                <a:cs typeface="Times New Roman" panose="02020603050405020304" pitchFamily="18" charset="0"/>
              </a:rPr>
              <a:t>take the bus to the party</a:t>
            </a:r>
            <a:r>
              <a:rPr lang="en-US" altLang="zh-CN" b="1" dirty="0">
                <a:cs typeface="Times New Roman" panose="02020603050405020304" pitchFamily="18" charset="0"/>
              </a:rPr>
              <a:t>, you’ll be late.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78857" name="AutoShape 9"/>
          <p:cNvSpPr/>
          <p:nvPr/>
        </p:nvSpPr>
        <p:spPr bwMode="auto">
          <a:xfrm>
            <a:off x="6959600" y="5157789"/>
            <a:ext cx="3563938" cy="935037"/>
          </a:xfrm>
          <a:prstGeom prst="borderCallout1">
            <a:avLst>
              <a:gd name="adj1" fmla="val 12222"/>
              <a:gd name="adj2" fmla="val -2139"/>
              <a:gd name="adj3" fmla="val -230389"/>
              <a:gd name="adj4" fmla="val -9176"/>
            </a:avLst>
          </a:prstGeom>
          <a:solidFill>
            <a:schemeClr val="bg1"/>
          </a:solidFill>
          <a:ln w="31750" algn="ctr">
            <a:solidFill>
              <a:srgbClr val="339966"/>
            </a:solidFill>
            <a:miter lim="800000"/>
          </a:ln>
          <a:effectLst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If you </a:t>
            </a:r>
            <a:r>
              <a:rPr lang="en-US" altLang="zh-CN" b="1" dirty="0">
                <a:solidFill>
                  <a:srgbClr val="FF0066"/>
                </a:solidFill>
                <a:cs typeface="Times New Roman" panose="02020603050405020304" pitchFamily="18" charset="0"/>
              </a:rPr>
              <a:t>stay at home</a:t>
            </a:r>
            <a:r>
              <a:rPr lang="en-US" altLang="zh-CN" b="1" dirty="0">
                <a:cs typeface="Times New Roman" panose="02020603050405020304" pitchFamily="18" charset="0"/>
              </a:rPr>
              <a:t>, you’ll be sorry.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nimBg="1"/>
      <p:bldP spid="78854" grpId="0" animBg="1"/>
      <p:bldP spid="78855" grpId="0"/>
      <p:bldP spid="78856" grpId="0" animBg="1"/>
      <p:bldP spid="788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"/>
          <p:cNvSpPr txBox="1">
            <a:spLocks noChangeArrowheads="1"/>
          </p:cNvSpPr>
          <p:nvPr/>
        </p:nvSpPr>
        <p:spPr bwMode="invGray">
          <a:xfrm>
            <a:off x="477524" y="1701381"/>
            <a:ext cx="11235100" cy="4228850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</a:rPr>
              <a:t>1) Put </a:t>
            </a:r>
            <a:r>
              <a:rPr lang="en-US" altLang="zh-CN" b="1" dirty="0">
                <a:solidFill>
                  <a:srgbClr val="000000"/>
                </a:solidFill>
              </a:rPr>
              <a:t>up your hands if you ___________ (have) any questions</a:t>
            </a:r>
            <a:r>
              <a:rPr lang="en-US" altLang="zh-CN" b="1" dirty="0" smtClean="0">
                <a:solidFill>
                  <a:srgbClr val="000000"/>
                </a:solidFill>
              </a:rPr>
              <a:t>.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marL="446405" indent="-44640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2) If it ___________ (be) cold tomorrow, I will wear my sweater. 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marL="446405" indent="-446405">
              <a:lnSpc>
                <a:spcPct val="120000"/>
              </a:lnSpc>
            </a:pPr>
            <a:r>
              <a:rPr kumimoji="1" lang="en-US" altLang="zh-CN" b="1" dirty="0"/>
              <a:t>3) </a:t>
            </a:r>
            <a:r>
              <a:rPr lang="en-US" altLang="zh-CN" b="1" dirty="0"/>
              <a:t>He can go home if he ___________ (finish) his homework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4) </a:t>
            </a:r>
            <a:r>
              <a:rPr lang="zh-CN" altLang="en-US" b="1" dirty="0">
                <a:cs typeface="Times New Roman" panose="02020603050405020304" pitchFamily="18" charset="0"/>
              </a:rPr>
              <a:t>如果他来了，我们会让你知道的。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If he ___________, we ___________you know.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5) </a:t>
            </a:r>
            <a:r>
              <a:rPr lang="zh-CN" altLang="en-US" b="1" dirty="0">
                <a:cs typeface="Times New Roman" panose="02020603050405020304" pitchFamily="18" charset="0"/>
              </a:rPr>
              <a:t>如果天不下雨，她会开车来我家的。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If it ___________, she _________ to my home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162028" y="2948794"/>
            <a:ext cx="1723928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finishes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invGray">
          <a:xfrm>
            <a:off x="6023992" y="1771847"/>
            <a:ext cx="1198824" cy="584775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have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invGray">
          <a:xfrm>
            <a:off x="2495600" y="2364019"/>
            <a:ext cx="477210" cy="584775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is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3265" name="Text Box 17"/>
          <p:cNvSpPr txBox="1">
            <a:spLocks noChangeArrowheads="1"/>
          </p:cNvSpPr>
          <p:nvPr/>
        </p:nvSpPr>
        <p:spPr bwMode="auto">
          <a:xfrm>
            <a:off x="335360" y="1124744"/>
            <a:ext cx="5467414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语境应用</a:t>
            </a:r>
            <a:r>
              <a:rPr lang="en-US" altLang="zh-CN" b="1" dirty="0">
                <a:solidFill>
                  <a:srgbClr val="0000FF"/>
                </a:solidFill>
              </a:rPr>
              <a:t>】</a:t>
            </a:r>
            <a:r>
              <a:rPr lang="zh-CN" altLang="en-US" b="1" dirty="0">
                <a:solidFill>
                  <a:srgbClr val="0000FF"/>
                </a:solidFill>
              </a:rPr>
              <a:t>完成句子。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2175" y="4054641"/>
            <a:ext cx="475566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comes             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will 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let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31504" y="5229200"/>
            <a:ext cx="591715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doesn’t 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rain           will 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drive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"/>
          <p:cNvSpPr txBox="1">
            <a:spLocks noChangeArrowheads="1"/>
          </p:cNvSpPr>
          <p:nvPr/>
        </p:nvSpPr>
        <p:spPr bwMode="invGray">
          <a:xfrm>
            <a:off x="767408" y="252020"/>
            <a:ext cx="11017224" cy="6789551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901700" indent="-901700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 </a:t>
            </a:r>
            <a:r>
              <a:rPr lang="zh-CN" altLang="en-US" b="1" dirty="0">
                <a:solidFill>
                  <a:srgbClr val="0000FF"/>
                </a:solidFill>
              </a:rPr>
              <a:t>单项选择。</a:t>
            </a:r>
            <a:endParaRPr lang="zh-CN" altLang="en-US" b="1" dirty="0">
              <a:solidFill>
                <a:srgbClr val="0000FF"/>
              </a:solidFill>
            </a:endParaRPr>
          </a:p>
          <a:p>
            <a:pPr marL="901700" indent="-901700">
              <a:lnSpc>
                <a:spcPct val="120000"/>
              </a:lnSpc>
            </a:pPr>
            <a:r>
              <a:rPr lang="en-US" altLang="zh-CN" b="1" dirty="0" smtClean="0"/>
              <a:t>1) </a:t>
            </a:r>
            <a:r>
              <a:rPr lang="en-US" altLang="zh-CN" b="1" dirty="0"/>
              <a:t>—Mrs. Li, will you be angry _______ </a:t>
            </a:r>
            <a:r>
              <a:rPr lang="en-US" altLang="zh-CN" b="1" dirty="0" smtClean="0"/>
              <a:t>your </a:t>
            </a:r>
            <a:r>
              <a:rPr lang="en-US" altLang="zh-CN" b="1" dirty="0"/>
              <a:t>students don’t obey the rules in </a:t>
            </a:r>
            <a:r>
              <a:rPr lang="en-US" altLang="zh-CN" b="1" dirty="0" smtClean="0"/>
              <a:t>class</a:t>
            </a:r>
            <a:r>
              <a:rPr lang="en-US" altLang="zh-CN" b="1" dirty="0"/>
              <a:t>?</a:t>
            </a:r>
            <a:endParaRPr lang="en-US" altLang="zh-CN" b="1" dirty="0"/>
          </a:p>
          <a:p>
            <a:pPr marL="539750" indent="-539750">
              <a:lnSpc>
                <a:spcPct val="120000"/>
              </a:lnSpc>
            </a:pPr>
            <a:r>
              <a:rPr lang="en-US" altLang="zh-CN" b="1" dirty="0" smtClean="0"/>
              <a:t>     —A little. But I will stop them in a friendly way. </a:t>
            </a:r>
            <a:endParaRPr lang="en-US" altLang="zh-CN" b="1" dirty="0" smtClean="0"/>
          </a:p>
          <a:p>
            <a:pPr marL="539750" indent="-539750">
              <a:lnSpc>
                <a:spcPct val="120000"/>
              </a:lnSpc>
            </a:pPr>
            <a:r>
              <a:rPr lang="en-US" altLang="zh-CN" b="1" dirty="0" smtClean="0"/>
              <a:t>     		A</a:t>
            </a:r>
            <a:r>
              <a:rPr lang="en-US" altLang="zh-CN" b="1" dirty="0"/>
              <a:t>. if               </a:t>
            </a:r>
            <a:r>
              <a:rPr lang="en-US" altLang="zh-CN" b="1" dirty="0" smtClean="0"/>
              <a:t>		B</a:t>
            </a:r>
            <a:r>
              <a:rPr lang="en-US" altLang="zh-CN" b="1" dirty="0"/>
              <a:t>. unless      </a:t>
            </a:r>
            <a:r>
              <a:rPr lang="en-US" altLang="zh-CN" b="1" dirty="0" smtClean="0"/>
              <a:t>	C</a:t>
            </a:r>
            <a:r>
              <a:rPr lang="en-US" altLang="zh-CN" b="1" dirty="0"/>
              <a:t>. though </a:t>
            </a:r>
            <a:endParaRPr lang="en-US" altLang="zh-CN" b="1" dirty="0"/>
          </a:p>
          <a:p>
            <a:pPr marL="539750" indent="-539750">
              <a:lnSpc>
                <a:spcPct val="120000"/>
              </a:lnSpc>
            </a:pPr>
            <a:r>
              <a:rPr lang="en-US" altLang="zh-CN" b="1" dirty="0" smtClean="0"/>
              <a:t>2) </a:t>
            </a:r>
            <a:r>
              <a:rPr lang="en-US" altLang="zh-CN" b="1" dirty="0"/>
              <a:t>_______ you drive, you mustn’t drink wine at all. </a:t>
            </a:r>
            <a:endParaRPr lang="en-US" altLang="zh-CN" b="1" dirty="0"/>
          </a:p>
          <a:p>
            <a:pPr marL="539750" indent="-539750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en-US" altLang="zh-CN" b="1" dirty="0" smtClean="0"/>
              <a:t>		A</a:t>
            </a:r>
            <a:r>
              <a:rPr lang="en-US" altLang="zh-CN" b="1" dirty="0"/>
              <a:t>. If             </a:t>
            </a:r>
            <a:r>
              <a:rPr lang="en-US" altLang="zh-CN" b="1" dirty="0" smtClean="0"/>
              <a:t>		B</a:t>
            </a:r>
            <a:r>
              <a:rPr lang="en-US" altLang="zh-CN" b="1" dirty="0"/>
              <a:t>. Unless       </a:t>
            </a:r>
            <a:r>
              <a:rPr lang="en-US" altLang="zh-CN" b="1" dirty="0" smtClean="0"/>
              <a:t>	C</a:t>
            </a:r>
            <a:r>
              <a:rPr lang="en-US" altLang="zh-CN" b="1" dirty="0"/>
              <a:t>. </a:t>
            </a:r>
            <a:r>
              <a:rPr lang="en-US" altLang="zh-CN" b="1" dirty="0" smtClean="0"/>
              <a:t>Though</a:t>
            </a:r>
            <a:endParaRPr lang="en-US" altLang="zh-CN" b="1" dirty="0" smtClean="0"/>
          </a:p>
          <a:p>
            <a:r>
              <a:rPr lang="en-US" altLang="zh-CN" b="1" dirty="0" smtClean="0"/>
              <a:t>3)</a:t>
            </a:r>
            <a:r>
              <a:rPr lang="en-US" altLang="zh-CN" dirty="0"/>
              <a:t> </a:t>
            </a:r>
            <a:r>
              <a:rPr lang="en-US" altLang="zh-CN" b="1" dirty="0" smtClean="0"/>
              <a:t>— </a:t>
            </a:r>
            <a:r>
              <a:rPr lang="en-US" altLang="zh-CN" b="1" dirty="0"/>
              <a:t>Let’s go climbing </a:t>
            </a:r>
            <a:r>
              <a:rPr lang="en-US" altLang="zh-CN" b="1" dirty="0" err="1"/>
              <a:t>Langshan</a:t>
            </a:r>
            <a:r>
              <a:rPr lang="en-US" altLang="zh-CN" b="1" dirty="0"/>
              <a:t> Mountain this Saturday </a:t>
            </a:r>
            <a:r>
              <a:rPr lang="en-US" altLang="zh-CN" b="1" dirty="0" smtClean="0"/>
              <a:t>  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     _______ </a:t>
            </a:r>
            <a:r>
              <a:rPr lang="en-US" altLang="zh-CN" b="1" dirty="0"/>
              <a:t>the weather is fine. 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—</a:t>
            </a:r>
            <a:r>
              <a:rPr lang="en-US" altLang="zh-CN" b="1" dirty="0"/>
              <a:t>Good idea!</a:t>
            </a:r>
            <a:endParaRPr lang="zh-CN" altLang="zh-CN" b="1" dirty="0"/>
          </a:p>
          <a:p>
            <a:r>
              <a:rPr lang="en-US" altLang="zh-CN" b="1" dirty="0"/>
              <a:t>    </a:t>
            </a:r>
            <a:r>
              <a:rPr lang="en-US" altLang="zh-CN" b="1" dirty="0" smtClean="0"/>
              <a:t>     A</a:t>
            </a:r>
            <a:r>
              <a:rPr lang="en-US" altLang="zh-CN" b="1" dirty="0"/>
              <a:t>. though                </a:t>
            </a:r>
            <a:r>
              <a:rPr lang="en-US" altLang="zh-CN" b="1" dirty="0" smtClean="0"/>
              <a:t>     B</a:t>
            </a:r>
            <a:r>
              <a:rPr lang="en-US" altLang="zh-CN" b="1" dirty="0"/>
              <a:t>. if               C. unless   </a:t>
            </a:r>
            <a:endParaRPr lang="zh-CN" altLang="zh-CN" b="1" dirty="0"/>
          </a:p>
          <a:p>
            <a:pPr marL="539750" indent="-539750">
              <a:lnSpc>
                <a:spcPct val="120000"/>
              </a:lnSpc>
            </a:pPr>
            <a:endParaRPr lang="en-US" altLang="zh-CN" b="1" dirty="0" smtClean="0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invGray">
          <a:xfrm>
            <a:off x="6744072" y="908720"/>
            <a:ext cx="1152525" cy="584775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invGray">
          <a:xfrm>
            <a:off x="1627168" y="3255919"/>
            <a:ext cx="1152525" cy="584775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invGray">
          <a:xfrm>
            <a:off x="2203430" y="4856357"/>
            <a:ext cx="1152525" cy="584775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B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"/>
          <p:cNvSpPr txBox="1">
            <a:spLocks noChangeArrowheads="1"/>
          </p:cNvSpPr>
          <p:nvPr/>
        </p:nvSpPr>
        <p:spPr bwMode="invGray">
          <a:xfrm>
            <a:off x="551384" y="1951043"/>
            <a:ext cx="10939623" cy="4819781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901700" indent="-901700">
              <a:lnSpc>
                <a:spcPct val="120000"/>
              </a:lnSpc>
              <a:defRPr b="1"/>
            </a:lvl1pPr>
          </a:lstStyle>
          <a:p>
            <a:pPr marL="452755" indent="-452755">
              <a:tabLst>
                <a:tab pos="452120" algn="l"/>
              </a:tabLst>
            </a:pPr>
            <a:r>
              <a:rPr lang="en-US" altLang="zh-CN" dirty="0" smtClean="0"/>
              <a:t> 1. </a:t>
            </a:r>
            <a:r>
              <a:rPr lang="en-US" altLang="zh-CN" dirty="0"/>
              <a:t>You need to </a:t>
            </a:r>
            <a:r>
              <a:rPr lang="en-US" altLang="zh-CN" dirty="0" err="1"/>
              <a:t>practise</a:t>
            </a:r>
            <a:r>
              <a:rPr lang="en-US" altLang="zh-CN" dirty="0"/>
              <a:t> speaking every day _______ you </a:t>
            </a:r>
            <a:r>
              <a:rPr lang="en-US" altLang="zh-CN" dirty="0" smtClean="0"/>
              <a:t>hope to </a:t>
            </a:r>
            <a:r>
              <a:rPr lang="en-US" altLang="zh-CN" dirty="0"/>
              <a:t>improve your spoken English</a:t>
            </a:r>
            <a:r>
              <a:rPr lang="en-US" altLang="zh-CN" dirty="0" smtClean="0"/>
              <a:t>.</a:t>
            </a:r>
            <a:r>
              <a:rPr lang="zh-CN" altLang="en-US" dirty="0"/>
              <a:t> </a:t>
            </a:r>
            <a:r>
              <a:rPr lang="en-US" altLang="zh-CN" dirty="0"/>
              <a:t>(2021 </a:t>
            </a:r>
            <a:r>
              <a:rPr lang="zh-CN" altLang="en-US" dirty="0"/>
              <a:t>江苏南京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 smtClean="0"/>
              <a:t>      A</a:t>
            </a:r>
            <a:r>
              <a:rPr lang="en-US" altLang="zh-CN" dirty="0"/>
              <a:t>. </a:t>
            </a:r>
            <a:r>
              <a:rPr lang="en-US" altLang="zh-CN" dirty="0" smtClean="0"/>
              <a:t>if              B</a:t>
            </a:r>
            <a:r>
              <a:rPr lang="en-US" altLang="zh-CN" dirty="0"/>
              <a:t>. although      </a:t>
            </a:r>
            <a:r>
              <a:rPr lang="en-US" altLang="zh-CN" dirty="0" smtClean="0"/>
              <a:t> C</a:t>
            </a:r>
            <a:r>
              <a:rPr lang="en-US" altLang="zh-CN" dirty="0"/>
              <a:t>. </a:t>
            </a:r>
            <a:r>
              <a:rPr lang="en-US" altLang="zh-CN" dirty="0" smtClean="0"/>
              <a:t>unless         D</a:t>
            </a:r>
            <a:r>
              <a:rPr lang="en-US" altLang="zh-CN" dirty="0"/>
              <a:t>. until      </a:t>
            </a:r>
            <a:endParaRPr lang="en-US" altLang="zh-CN" dirty="0"/>
          </a:p>
          <a:p>
            <a:pPr marL="450850" indent="-450850"/>
            <a:r>
              <a:rPr lang="en-US" altLang="zh-CN" dirty="0" smtClean="0"/>
              <a:t>2. </a:t>
            </a:r>
            <a:r>
              <a:rPr lang="en-US" altLang="zh-CN" dirty="0"/>
              <a:t>Jason will go to visit his grandparents _______ he finishes his work this weekend.</a:t>
            </a:r>
            <a:r>
              <a:rPr lang="zh-CN" altLang="en-US" dirty="0"/>
              <a:t> </a:t>
            </a:r>
            <a:r>
              <a:rPr lang="en-US" altLang="zh-CN" dirty="0"/>
              <a:t>(2021 </a:t>
            </a:r>
            <a:r>
              <a:rPr lang="zh-CN" altLang="en-US" dirty="0"/>
              <a:t>贵州安顺</a:t>
            </a:r>
            <a:r>
              <a:rPr lang="en-US" altLang="zh-CN" dirty="0"/>
              <a:t>)</a:t>
            </a:r>
            <a:endParaRPr lang="en-US" altLang="zh-CN" dirty="0"/>
          </a:p>
          <a:p>
            <a:pPr marL="450850" indent="-450850"/>
            <a:r>
              <a:rPr lang="en-US" altLang="zh-CN" dirty="0"/>
              <a:t>    A. unless                B. though                 C. if </a:t>
            </a:r>
            <a:endParaRPr lang="zh-CN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612144"/>
            <a:ext cx="4896544" cy="1338899"/>
          </a:xfrm>
          <a:prstGeom prst="rect">
            <a:avLst/>
          </a:prstGeom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invGray">
          <a:xfrm>
            <a:off x="8616081" y="1986950"/>
            <a:ext cx="1152525" cy="584775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invGray">
          <a:xfrm>
            <a:off x="8040216" y="3769489"/>
            <a:ext cx="720279" cy="584775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4223792" y="1684456"/>
            <a:ext cx="5978496" cy="1323439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b="1" dirty="0">
                <a:solidFill>
                  <a:srgbClr val="CC00FF"/>
                </a:solidFill>
              </a:rPr>
              <a:t>        </a:t>
            </a:r>
            <a:r>
              <a:rPr kumimoji="1" lang="en-US" altLang="zh-CN" b="1" dirty="0">
                <a:solidFill>
                  <a:srgbClr val="006666"/>
                </a:solidFill>
              </a:rPr>
              <a:t>if </a:t>
            </a:r>
            <a:r>
              <a:rPr kumimoji="1" lang="en-US" altLang="zh-CN" b="1" dirty="0">
                <a:solidFill>
                  <a:srgbClr val="CC00FF"/>
                </a:solidFill>
              </a:rPr>
              <a:t>                        </a:t>
            </a:r>
            <a:r>
              <a:rPr kumimoji="1" lang="en-US" altLang="zh-CN" b="1" dirty="0">
                <a:solidFill>
                  <a:srgbClr val="A50021"/>
                </a:solidFill>
              </a:rPr>
              <a:t>will </a:t>
            </a:r>
            <a:endParaRPr kumimoji="1" lang="en-US" altLang="zh-CN" b="1" dirty="0">
              <a:solidFill>
                <a:srgbClr val="A50021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zh-CN" b="1" dirty="0">
                <a:solidFill>
                  <a:srgbClr val="006666"/>
                </a:solidFill>
              </a:rPr>
              <a:t>she, call me, </a:t>
            </a:r>
            <a:r>
              <a:rPr kumimoji="1" lang="en-US" altLang="zh-CN" b="1" dirty="0">
                <a:solidFill>
                  <a:schemeClr val="accent2"/>
                </a:solidFill>
              </a:rPr>
              <a:t>     </a:t>
            </a:r>
            <a:r>
              <a:rPr kumimoji="1" lang="en-US" altLang="zh-CN" b="1" dirty="0">
                <a:solidFill>
                  <a:srgbClr val="A50021"/>
                </a:solidFill>
              </a:rPr>
              <a:t>I, tell her about it</a:t>
            </a:r>
            <a:endParaRPr kumimoji="1" lang="en-US" altLang="zh-CN" b="1" dirty="0">
              <a:solidFill>
                <a:srgbClr val="A50021"/>
              </a:solidFill>
            </a:endParaRPr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4160484" y="3212976"/>
            <a:ext cx="6662978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If she calls me, I will tell her about it.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839416" y="544259"/>
            <a:ext cx="10657184" cy="127419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the following sentences according to the example.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408078"/>
            <a:ext cx="2232174" cy="5998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825" y="1780787"/>
            <a:ext cx="1097282" cy="963170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99211" y="4367537"/>
            <a:ext cx="6260047" cy="58477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</a:ln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006666"/>
                </a:solidFill>
              </a:rPr>
              <a:t>he, come, next weekend, </a:t>
            </a:r>
            <a:r>
              <a:rPr kumimoji="1" lang="en-US" altLang="zh-CN" b="1" dirty="0">
                <a:solidFill>
                  <a:srgbClr val="A50021"/>
                </a:solidFill>
              </a:rPr>
              <a:t>I, tell you</a:t>
            </a:r>
            <a:r>
              <a:rPr kumimoji="1" lang="en-US" altLang="zh-CN" b="1" dirty="0">
                <a:solidFill>
                  <a:schemeClr val="accent2"/>
                </a:solidFill>
              </a:rPr>
              <a:t> </a:t>
            </a:r>
            <a:endParaRPr kumimoji="1"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94931" y="4943702"/>
            <a:ext cx="8037513" cy="7325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If he comes next weekend, I will tell you.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22" y="3827930"/>
            <a:ext cx="1443043" cy="291847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88640"/>
            <a:ext cx="7056783" cy="1764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2423592" y="675480"/>
            <a:ext cx="6030562" cy="584775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006666"/>
                </a:solidFill>
              </a:rPr>
              <a:t>no war, </a:t>
            </a:r>
            <a:r>
              <a:rPr kumimoji="1" lang="en-US" altLang="zh-CN" b="1" dirty="0">
                <a:solidFill>
                  <a:srgbClr val="A50021"/>
                </a:solidFill>
              </a:rPr>
              <a:t>the world, more beautiful</a:t>
            </a:r>
            <a:endParaRPr kumimoji="1" lang="en-US" altLang="zh-CN" b="1" dirty="0">
              <a:solidFill>
                <a:srgbClr val="A50021"/>
              </a:solidFill>
            </a:endParaRP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423592" y="1395560"/>
            <a:ext cx="9505056" cy="7325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If there is no war, the world will be more beautiful.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567608" y="2844489"/>
            <a:ext cx="6530136" cy="584775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CC00FF"/>
                </a:solidFill>
              </a:rPr>
              <a:t> </a:t>
            </a:r>
            <a:r>
              <a:rPr kumimoji="1" lang="en-US" altLang="zh-CN" b="1" dirty="0">
                <a:solidFill>
                  <a:srgbClr val="006666"/>
                </a:solidFill>
              </a:rPr>
              <a:t>not rain,   </a:t>
            </a:r>
            <a:r>
              <a:rPr kumimoji="1" lang="en-US" altLang="zh-CN" b="1" dirty="0">
                <a:solidFill>
                  <a:srgbClr val="A50021"/>
                </a:solidFill>
              </a:rPr>
              <a:t>go hiking, this afternoon</a:t>
            </a:r>
            <a:r>
              <a:rPr kumimoji="1" lang="en-US" altLang="zh-CN" b="1" dirty="0">
                <a:solidFill>
                  <a:schemeClr val="accent2"/>
                </a:solidFill>
              </a:rPr>
              <a:t> </a:t>
            </a:r>
            <a:endParaRPr kumimoji="1"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567608" y="3573016"/>
            <a:ext cx="886881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If it doesn’t rain,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we </a:t>
            </a:r>
            <a:r>
              <a:rPr kumimoji="1" lang="en-US" altLang="zh-CN" b="1" dirty="0">
                <a:solidFill>
                  <a:srgbClr val="FF0000"/>
                </a:solidFill>
              </a:rPr>
              <a:t>will go hiking this afternoon.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201102" y="4933401"/>
            <a:ext cx="6387261" cy="584775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</a:ln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006666"/>
                </a:solidFill>
              </a:rPr>
              <a:t>he, have free time,  </a:t>
            </a:r>
            <a:r>
              <a:rPr kumimoji="1" lang="en-US" altLang="zh-CN" b="1" dirty="0">
                <a:solidFill>
                  <a:srgbClr val="A50021"/>
                </a:solidFill>
              </a:rPr>
              <a:t>go to Shanghai</a:t>
            </a:r>
            <a:r>
              <a:rPr kumimoji="1" lang="en-US" altLang="zh-CN" b="1" dirty="0">
                <a:solidFill>
                  <a:schemeClr val="accent2"/>
                </a:solidFill>
              </a:rPr>
              <a:t>  </a:t>
            </a:r>
            <a:endParaRPr kumimoji="1"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201102" y="5734803"/>
            <a:ext cx="7590267" cy="7325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If he has free time, he will go to Shanghai. 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5" y="409069"/>
            <a:ext cx="1718999" cy="17189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330367"/>
            <a:ext cx="1872208" cy="24962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5" y="5082126"/>
            <a:ext cx="3744416" cy="16589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 autoUpdateAnimBg="0"/>
      <p:bldP spid="7" grpId="0" autoUpdateAnimBg="0"/>
      <p:bldP spid="9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4501" y="1324134"/>
            <a:ext cx="2088232" cy="720080"/>
          </a:xfrm>
        </p:spPr>
        <p:txBody>
          <a:bodyPr/>
          <a:lstStyle/>
          <a:p>
            <a:pPr marL="0" indent="0">
              <a:buNone/>
            </a:pPr>
            <a:r>
              <a:rPr lang="zh-CN" altLang="zh-CN" b="1" dirty="0">
                <a:solidFill>
                  <a:srgbClr val="0000FF"/>
                </a:solidFill>
              </a:rPr>
              <a:t>句型转换</a:t>
            </a:r>
            <a:endParaRPr lang="zh-CN" altLang="zh-CN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60648"/>
            <a:ext cx="3761011" cy="13214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87188" y="1840034"/>
            <a:ext cx="10981419" cy="3637919"/>
          </a:xfrm>
          <a:prstGeom prst="rect">
            <a:avLst/>
          </a:prstGeom>
          <a:noFill/>
          <a:ln w="19050" algn="ctr">
            <a:noFill/>
            <a:miter lim="800000"/>
          </a:ln>
          <a:effectLst>
            <a:prstShdw prst="shdw17" dist="17961" dir="2700000">
              <a:schemeClr val="tx2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450850" indent="-450850">
              <a:lnSpc>
                <a:spcPct val="120000"/>
              </a:lnSpc>
            </a:pPr>
            <a:r>
              <a:rPr lang="en-US" altLang="zh-CN" b="1" dirty="0" smtClean="0"/>
              <a:t>1. They </a:t>
            </a:r>
            <a:r>
              <a:rPr lang="en-US" altLang="zh-CN" b="1" dirty="0"/>
              <a:t>will invite me. I’ll go to the party.   (</a:t>
            </a:r>
            <a:r>
              <a:rPr lang="zh-CN" altLang="zh-CN" b="1" dirty="0"/>
              <a:t>用</a:t>
            </a:r>
            <a:r>
              <a:rPr lang="en-US" altLang="zh-CN" b="1" dirty="0"/>
              <a:t>if</a:t>
            </a:r>
            <a:r>
              <a:rPr lang="zh-CN" altLang="zh-CN" b="1" dirty="0"/>
              <a:t>合并为含有条件状语从句的复合句，且从句在前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 marL="450850" indent="-450850">
              <a:lnSpc>
                <a:spcPct val="120000"/>
              </a:lnSpc>
            </a:pPr>
            <a:endParaRPr lang="zh-CN" altLang="zh-CN" b="1" dirty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 smtClean="0"/>
              <a:t>2</a:t>
            </a:r>
            <a:r>
              <a:rPr lang="en-US" altLang="zh-CN" b="1" dirty="0"/>
              <a:t>. I’ll come back late this evening. Don’t wait for me to have dinner. (</a:t>
            </a:r>
            <a:r>
              <a:rPr lang="zh-CN" altLang="zh-CN" b="1" dirty="0"/>
              <a:t>用</a:t>
            </a:r>
            <a:r>
              <a:rPr lang="en-US" altLang="zh-CN" b="1" dirty="0"/>
              <a:t>if</a:t>
            </a:r>
            <a:r>
              <a:rPr lang="zh-CN" altLang="zh-CN" b="1" dirty="0"/>
              <a:t>合并为含有条件状语从句的复合句，且从句在后</a:t>
            </a:r>
            <a:r>
              <a:rPr lang="en-US" altLang="zh-CN" b="1" dirty="0" smtClean="0"/>
              <a:t>)</a:t>
            </a:r>
            <a:endParaRPr lang="zh-CN" altLang="zh-CN" b="1" dirty="0"/>
          </a:p>
        </p:txBody>
      </p:sp>
      <p:sp>
        <p:nvSpPr>
          <p:cNvPr id="3" name="矩形 2"/>
          <p:cNvSpPr/>
          <p:nvPr/>
        </p:nvSpPr>
        <p:spPr>
          <a:xfrm>
            <a:off x="1055440" y="3056143"/>
            <a:ext cx="7632848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If </a:t>
            </a:r>
            <a:r>
              <a:rPr kumimoji="1" lang="en-US" altLang="zh-CN" b="1" dirty="0">
                <a:solidFill>
                  <a:srgbClr val="FF0000"/>
                </a:solidFill>
              </a:rPr>
              <a:t>they invite me, I will go to the party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.</a:t>
            </a:r>
            <a:endParaRPr kumimoji="1"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1754" y="5382532"/>
            <a:ext cx="10369152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Don’t </a:t>
            </a:r>
            <a:r>
              <a:rPr kumimoji="1" lang="en-US" altLang="zh-CN" b="1" dirty="0">
                <a:solidFill>
                  <a:srgbClr val="FF0000"/>
                </a:solidFill>
              </a:rPr>
              <a:t>wait for me to have dinner if I come back late this evening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.</a:t>
            </a:r>
            <a:endParaRPr kumimoji="1"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3470970"/>
            <a:ext cx="9361040" cy="2812669"/>
          </a:xfrm>
          <a:prstGeom prst="rect">
            <a:avLst/>
          </a:prstGeom>
        </p:spPr>
      </p:pic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3952" y="2328959"/>
            <a:ext cx="4896544" cy="90606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3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引导的条件状语从句。</a:t>
            </a:r>
            <a:endParaRPr lang="zh-CN" altLang="en-US" sz="3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548680"/>
            <a:ext cx="4410490" cy="1352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7" r="2710" b="1"/>
          <a:stretch>
            <a:fillRect/>
          </a:stretch>
        </p:blipFill>
        <p:spPr>
          <a:xfrm>
            <a:off x="767408" y="1856911"/>
            <a:ext cx="4392488" cy="156974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792633" y="4211521"/>
            <a:ext cx="7704856" cy="1331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3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条件句，放在前，逗号要放主句前；</a:t>
            </a:r>
            <a:endParaRPr lang="en-US" altLang="zh-CN" sz="3400" b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3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条件句，表条件，主将从现是关键。</a:t>
            </a:r>
            <a:endParaRPr lang="zh-CN" altLang="en-US" sz="3400" b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260648"/>
            <a:ext cx="3725971" cy="11426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6177" y="1148879"/>
            <a:ext cx="10945216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46405" indent="-446405" eaLnBrk="0" hangingPunct="0">
              <a:lnSpc>
                <a:spcPct val="120000"/>
              </a:lnSpc>
            </a:pPr>
            <a:r>
              <a:rPr lang="zh-CN" altLang="zh-CN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Ⅰ</a:t>
            </a:r>
            <a:r>
              <a:rPr lang="en-US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. </a:t>
            </a: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根据句意及括号内所给词语的提示填空。</a:t>
            </a:r>
            <a:endParaRPr lang="zh-CN" altLang="zh-CN" b="1" dirty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1. We ____________ (go) to the beach if it ____________ (not rain) this afternoon.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2. If Maria ____________ (get) good exam results, she ____________ (travel) to Hong Kong next year.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3.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____________(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call) me if you ____________ (have) any problems.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5560" y="1809484"/>
            <a:ext cx="856895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will go                                               doesn’t rain 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2464" y="2898953"/>
            <a:ext cx="842493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             gets </a:t>
            </a:r>
            <a:endParaRPr lang="en-US" altLang="zh-CN" b="1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will 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travel 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04512" y="4111129"/>
            <a:ext cx="79928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Call                                               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have      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1384" y="1268760"/>
            <a:ext cx="1094521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4. They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</a:t>
            </a:r>
            <a:r>
              <a:rPr lang="en-US" altLang="zh-CN" b="1" dirty="0">
                <a:cs typeface="Times New Roman" panose="02020603050405020304" pitchFamily="18" charset="0"/>
              </a:rPr>
              <a:t>__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not come) to my party if their parents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</a:t>
            </a:r>
            <a:r>
              <a:rPr lang="en-US" altLang="zh-CN" b="1" dirty="0">
                <a:cs typeface="Times New Roman" panose="02020603050405020304" pitchFamily="18" charset="0"/>
              </a:rPr>
              <a:t>__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not let) them.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5. What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</a:t>
            </a:r>
            <a:r>
              <a:rPr lang="en-US" altLang="zh-CN" b="1" dirty="0"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you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</a:t>
            </a:r>
            <a:r>
              <a:rPr lang="en-US" altLang="zh-CN" b="1" dirty="0"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do) if they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</a:t>
            </a:r>
            <a:r>
              <a:rPr lang="en-US" altLang="zh-CN" b="1" dirty="0"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ask) for your help?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marL="446405" indent="-446405" eaLnBrk="0" hangingPunct="0">
              <a:lnSpc>
                <a:spcPct val="120000"/>
              </a:lnSpc>
            </a:pP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6. If you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___</a:t>
            </a:r>
            <a:r>
              <a:rPr lang="en-US" altLang="zh-CN" b="1" dirty="0"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___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not leave) now, I </a:t>
            </a:r>
            <a:r>
              <a:rPr lang="en-US" altLang="zh-CN" b="1" dirty="0" smtClean="0">
                <a:cs typeface="Times New Roman" panose="02020603050405020304" pitchFamily="18" charset="0"/>
              </a:rPr>
              <a:t>__</a:t>
            </a:r>
            <a:r>
              <a:rPr lang="en-US" altLang="zh-CN" b="1" dirty="0">
                <a:cs typeface="Times New Roman" panose="02020603050405020304" pitchFamily="18" charset="0"/>
              </a:rPr>
              <a:t>__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call) the police.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65564" y="1287072"/>
            <a:ext cx="252028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will not come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3432" y="2473626"/>
            <a:ext cx="1054902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          will                           do</a:t>
            </a:r>
            <a:endParaRPr lang="en-US" altLang="zh-CN" b="1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ask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3084" y="1918783"/>
            <a:ext cx="1800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don’t let 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1724" y="3643986"/>
            <a:ext cx="999956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don’t 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leave                                   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will 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call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  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1344" y="154834"/>
            <a:ext cx="11593288" cy="654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Ⅱ</a:t>
            </a:r>
            <a:r>
              <a:rPr lang="en-US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. </a:t>
            </a: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根据短文内容及括号内所给英文提示语补全短文。</a:t>
            </a:r>
            <a:endParaRPr lang="zh-CN" altLang="zh-CN" b="1" dirty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   When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your parents have to leave you alone (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单独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 at home, what will you do to be safe (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安全的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)? Of course, your parents are always telling you a lot of things to stay away from danger. 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   Don’t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be bored, just listen to them. (1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)________________________________________</a:t>
            </a:r>
            <a:r>
              <a:rPr lang="en-US" altLang="zh-CN" b="1" dirty="0">
                <a:cs typeface="Times New Roman" panose="02020603050405020304" pitchFamily="18" charset="0"/>
              </a:rPr>
              <a:t>_______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if, follow ... advice, stay away from danger). OK. Let’s see what advice your parents used to give you.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 Lock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the door (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锁门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). (2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)________________________________________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</a:t>
            </a:r>
            <a:r>
              <a:rPr lang="en-US" altLang="zh-CN" b="1" dirty="0">
                <a:cs typeface="Times New Roman" panose="02020603050405020304" pitchFamily="18" charset="0"/>
              </a:rPr>
              <a:t>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if, forget, lock, after, get home, dangerous). If a stranger comes to your door, it’s best to ignore (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不理会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 it. 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5400" y="2817679"/>
            <a:ext cx="1000911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If you follow their advice, you’ll stay away from danger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1344" y="4941168"/>
            <a:ext cx="1087320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     If 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you forget to lock the door after you get home, it will 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be dangerous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9376" y="132713"/>
            <a:ext cx="11377264" cy="659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 Don’t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invite a person that you don’t know well to your house. (3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)___________________________________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if, do that, be in danger). What’s more, be careful about answering new phone calls. (4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)_________________________________________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if, number, new to you, not pick up). Make sure you can use household appliances (</a:t>
            </a:r>
            <a:r>
              <a:rPr lang="zh-CN" altLang="en-US" b="1" dirty="0">
                <a:ea typeface="+mn-ea"/>
                <a:cs typeface="Times New Roman" panose="02020603050405020304" pitchFamily="18" charset="0"/>
              </a:rPr>
              <a:t>家用电器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). (5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)________________________________________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</a:t>
            </a:r>
            <a:r>
              <a:rPr lang="en-US" altLang="zh-CN" b="1" dirty="0">
                <a:cs typeface="Times New Roman" panose="02020603050405020304" pitchFamily="18" charset="0"/>
              </a:rPr>
              <a:t>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if, can’t, use ... in the right way, not use).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 smtClean="0">
                <a:ea typeface="+mn-ea"/>
                <a:cs typeface="Times New Roman" panose="02020603050405020304" pitchFamily="18" charset="0"/>
              </a:rPr>
              <a:t>        Never </a:t>
            </a:r>
            <a:r>
              <a:rPr lang="en-US" altLang="zh-CN" b="1" dirty="0">
                <a:ea typeface="+mn-ea"/>
                <a:cs typeface="Times New Roman" panose="02020603050405020304" pitchFamily="18" charset="0"/>
              </a:rPr>
              <a:t>tell anyone that your parents are not at home. If you need any help, call 110 or your parents right away.</a:t>
            </a:r>
            <a:endParaRPr lang="en-US" altLang="zh-CN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87588" y="729424"/>
            <a:ext cx="6768752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If you do that, you’ll be in danger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7448" y="2508882"/>
            <a:ext cx="972108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If the number is new to you, don’t pick it up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1424" y="4288340"/>
            <a:ext cx="972108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If you can’t use them in the right way, don’t use them</a:t>
            </a:r>
            <a:endParaRPr lang="zh-CN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5" name="Text Box 5"/>
          <p:cNvSpPr txBox="1">
            <a:spLocks noChangeArrowheads="1"/>
          </p:cNvSpPr>
          <p:nvPr/>
        </p:nvSpPr>
        <p:spPr bwMode="auto">
          <a:xfrm>
            <a:off x="911424" y="1659181"/>
            <a:ext cx="10081120" cy="25545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Write a story with your group on a piece of paper. The first person begins the story with “I think I will…” The others add some sentences with “if”. Pass the paper around twice. Then read the story.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1" y="332656"/>
            <a:ext cx="4183866" cy="1124263"/>
          </a:xfrm>
          <a:prstGeom prst="rect">
            <a:avLst/>
          </a:prstGeom>
        </p:spPr>
      </p:pic>
      <p:graphicFrame>
        <p:nvGraphicFramePr>
          <p:cNvPr id="4" name="Group 13"/>
          <p:cNvGraphicFramePr>
            <a:graphicFrameLocks noGrp="1"/>
          </p:cNvGraphicFramePr>
          <p:nvPr/>
        </p:nvGraphicFramePr>
        <p:xfrm>
          <a:off x="911424" y="4250784"/>
          <a:ext cx="10585176" cy="1554480"/>
        </p:xfrm>
        <a:graphic>
          <a:graphicData uri="http://schemas.openxmlformats.org/drawingml/2006/table">
            <a:tbl>
              <a:tblPr/>
              <a:tblGrid>
                <a:gridCol w="10585176"/>
              </a:tblGrid>
              <a:tr h="1511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 think I will go to the movies tonight. If I go to the movies, I won’t finish my homework. If I don’t finish my homework…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055440" y="3038448"/>
            <a:ext cx="9910131" cy="12741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/>
              <a:t>If I don’t do well in my test, my parents will be upset.</a:t>
            </a:r>
            <a:endParaRPr kumimoji="1" lang="en-US" altLang="zh-CN" b="1" dirty="0"/>
          </a:p>
          <a:p>
            <a:pPr>
              <a:lnSpc>
                <a:spcPct val="120000"/>
              </a:lnSpc>
            </a:pPr>
            <a:r>
              <a:rPr kumimoji="1" lang="en-US" altLang="zh-CN" b="1" dirty="0"/>
              <a:t>…</a:t>
            </a:r>
            <a:endParaRPr kumimoji="1" lang="en-US" altLang="zh-CN" b="1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028467" y="2353135"/>
            <a:ext cx="10153128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/>
              <a:t>If I don’t finish my homework, I won’t do well in my test.</a:t>
            </a:r>
            <a:endParaRPr kumimoji="1"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412776"/>
            <a:ext cx="2503423" cy="9346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6950" r="8264" b="6950"/>
          <a:stretch>
            <a:fillRect/>
          </a:stretch>
        </p:blipFill>
        <p:spPr>
          <a:xfrm>
            <a:off x="3863975" y="1125220"/>
            <a:ext cx="4431030" cy="3395980"/>
          </a:xfrm>
          <a:prstGeom prst="rect">
            <a:avLst/>
          </a:prstGeom>
        </p:spPr>
      </p:pic>
      <p:sp>
        <p:nvSpPr>
          <p:cNvPr id="7" name="Text Box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00190" y="4437380"/>
            <a:ext cx="1142365" cy="5835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Jeff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Text Box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84065" y="4437380"/>
            <a:ext cx="1142365" cy="5835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Ben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1860" y="4869180"/>
            <a:ext cx="10637520" cy="119888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3600" b="1" dirty="0">
                <a:solidFill>
                  <a:srgbClr val="0000FF"/>
                </a:solidFill>
              </a:rPr>
              <a:t>Jeff wants to have a class party.</a:t>
            </a:r>
            <a:endParaRPr lang="en-US" altLang="zh-CN" sz="3600" b="1" dirty="0">
              <a:solidFill>
                <a:srgbClr val="0000FF"/>
              </a:solidFill>
            </a:endParaRPr>
          </a:p>
          <a:p>
            <a:r>
              <a:rPr lang="en-US" altLang="zh-CN" sz="3600" b="1" dirty="0">
                <a:solidFill>
                  <a:srgbClr val="0000FF"/>
                </a:solidFill>
              </a:rPr>
              <a:t>Think about </a:t>
            </a:r>
            <a:r>
              <a:rPr lang="en-US" altLang="zh-CN" sz="3600" b="1" u="sng" dirty="0">
                <a:solidFill>
                  <a:srgbClr val="0000FF"/>
                </a:solidFill>
              </a:rPr>
              <a:t>what Jeff needs to prepare for the party</a:t>
            </a:r>
            <a:r>
              <a:rPr lang="en-US" altLang="zh-CN" sz="3600" b="1" dirty="0">
                <a:solidFill>
                  <a:srgbClr val="0000FF"/>
                </a:solidFill>
              </a:rPr>
              <a:t>. </a:t>
            </a:r>
            <a:endParaRPr lang="en-US" altLang="zh-CN" sz="3600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7183" y="0"/>
            <a:ext cx="623506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Before Reading</a:t>
            </a:r>
            <a:endParaRPr lang="en-US" altLang="zh-CN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7" y="1047852"/>
            <a:ext cx="11027382" cy="485564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188595"/>
            <a:ext cx="916940" cy="916940"/>
          </a:xfrm>
          <a:prstGeom prst="rect">
            <a:avLst/>
          </a:prstGeom>
        </p:spPr>
      </p:pic>
      <p:sp>
        <p:nvSpPr>
          <p:cNvPr id="71684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43660" y="44450"/>
            <a:ext cx="1102614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Listen to the conversation.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Section A 2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st="6583.000000"/>
                </p14:media>
              </p:ext>
            </p:extLst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66" y="116886"/>
            <a:ext cx="833481" cy="798239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14780" y="476885"/>
            <a:ext cx="7973695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sym typeface="+mn-ea"/>
              </a:rPr>
              <a:t>What does Jeff need to prepare for the party? 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215640" y="2017395"/>
            <a:ext cx="776605" cy="58039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ffectLst/>
        </p:spPr>
        <p:txBody>
          <a:bodyPr wrap="square" anchor="ctr">
            <a:noAutofit/>
          </a:bodyPr>
          <a:p>
            <a:endParaRPr lang="zh-CN" altLang="en-US"/>
          </a:p>
        </p:txBody>
      </p:sp>
      <p:sp>
        <p:nvSpPr>
          <p:cNvPr id="3" name="Oval 8"/>
          <p:cNvSpPr>
            <a:spLocks noChangeArrowheads="1"/>
          </p:cNvSpPr>
          <p:nvPr/>
        </p:nvSpPr>
        <p:spPr bwMode="auto">
          <a:xfrm>
            <a:off x="2904490" y="3482340"/>
            <a:ext cx="944245" cy="61214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ffectLst/>
        </p:spPr>
        <p:txBody>
          <a:bodyPr wrap="square" anchor="ctr">
            <a:noAutofit/>
          </a:bodyPr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236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89149" y="573402"/>
            <a:ext cx="10225136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Read the conversation and answer the questions.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41605" y="1358265"/>
            <a:ext cx="11904345" cy="3044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609600" indent="-609600">
              <a:lnSpc>
                <a:spcPct val="120000"/>
              </a:lnSpc>
            </a:pPr>
            <a:r>
              <a:rPr lang="en-US" altLang="zh-CN" b="1" dirty="0"/>
              <a:t>1. What will happen </a:t>
            </a:r>
            <a:r>
              <a:rPr lang="en-US" altLang="zh-CN" b="1" dirty="0">
                <a:solidFill>
                  <a:srgbClr val="00B050"/>
                </a:solidFill>
              </a:rPr>
              <a:t>if Jeff and Ben </a:t>
            </a:r>
            <a:r>
              <a:rPr lang="en-US" altLang="zh-CN" b="1" u="sng" dirty="0">
                <a:solidFill>
                  <a:srgbClr val="00B050"/>
                </a:solidFill>
              </a:rPr>
              <a:t>ask people to </a:t>
            </a:r>
            <a:r>
              <a:rPr lang="en-US" altLang="zh-CN" b="1" u="sng" dirty="0" smtClean="0">
                <a:solidFill>
                  <a:srgbClr val="00B050"/>
                </a:solidFill>
              </a:rPr>
              <a:t>bring </a:t>
            </a:r>
            <a:r>
              <a:rPr lang="en-US" altLang="zh-CN" b="1" u="sng" dirty="0">
                <a:solidFill>
                  <a:srgbClr val="00B050"/>
                </a:solidFill>
              </a:rPr>
              <a:t>food</a:t>
            </a:r>
            <a:r>
              <a:rPr lang="en-US" altLang="zh-CN" b="1" dirty="0"/>
              <a:t>? </a:t>
            </a:r>
            <a:endParaRPr lang="en-US" altLang="zh-CN" b="1" dirty="0"/>
          </a:p>
          <a:p>
            <a:pPr marL="609600" indent="-609600">
              <a:lnSpc>
                <a:spcPct val="120000"/>
              </a:lnSpc>
            </a:pPr>
            <a:endParaRPr lang="en-US" altLang="zh-CN" b="1" dirty="0" smtClean="0"/>
          </a:p>
          <a:p>
            <a:pPr marL="609600" indent="-609600">
              <a:lnSpc>
                <a:spcPct val="120000"/>
              </a:lnSpc>
            </a:pPr>
            <a:endParaRPr lang="en-US" altLang="zh-CN" b="1" dirty="0" smtClean="0"/>
          </a:p>
          <a:p>
            <a:pPr marL="450850" indent="-450850">
              <a:lnSpc>
                <a:spcPct val="120000"/>
              </a:lnSpc>
            </a:pPr>
            <a:r>
              <a:rPr lang="en-US" altLang="zh-CN" b="1" dirty="0" smtClean="0"/>
              <a:t>2</a:t>
            </a:r>
            <a:r>
              <a:rPr lang="en-US" altLang="zh-CN" b="1" dirty="0"/>
              <a:t>. What will happen </a:t>
            </a:r>
            <a:r>
              <a:rPr lang="en-US" altLang="zh-CN" b="1" dirty="0">
                <a:solidFill>
                  <a:srgbClr val="00B050"/>
                </a:solidFill>
              </a:rPr>
              <a:t>if </a:t>
            </a:r>
            <a:r>
              <a:rPr lang="en-US" altLang="zh-CN" b="1" dirty="0">
                <a:solidFill>
                  <a:srgbClr val="00B050"/>
                </a:solidFill>
                <a:sym typeface="+mn-ea"/>
              </a:rPr>
              <a:t>Jeff and Ben</a:t>
            </a:r>
            <a:r>
              <a:rPr lang="en-US" altLang="zh-CN" b="1" dirty="0">
                <a:solidFill>
                  <a:srgbClr val="00B050"/>
                </a:solidFill>
              </a:rPr>
              <a:t> </a:t>
            </a:r>
            <a:r>
              <a:rPr lang="en-US" altLang="zh-CN" b="1" u="sng" dirty="0">
                <a:solidFill>
                  <a:srgbClr val="00B050"/>
                </a:solidFill>
              </a:rPr>
              <a:t>give people some </a:t>
            </a:r>
            <a:r>
              <a:rPr lang="en-US" altLang="zh-CN" b="1" u="sng" dirty="0" smtClean="0">
                <a:solidFill>
                  <a:srgbClr val="00B050"/>
                </a:solidFill>
              </a:rPr>
              <a:t>small </a:t>
            </a:r>
            <a:r>
              <a:rPr lang="en-US" altLang="zh-CN" b="1" u="sng" dirty="0">
                <a:solidFill>
                  <a:srgbClr val="00B050"/>
                </a:solidFill>
              </a:rPr>
              <a:t>gifts</a:t>
            </a:r>
            <a:r>
              <a:rPr lang="en-US" altLang="zh-CN" b="1" dirty="0">
                <a:solidFill>
                  <a:srgbClr val="00B050"/>
                </a:solidFill>
              </a:rPr>
              <a:t> when they win the games</a:t>
            </a:r>
            <a:r>
              <a:rPr lang="en-US" altLang="zh-CN" b="1" dirty="0"/>
              <a:t>? </a:t>
            </a:r>
            <a:endParaRPr lang="en-US" altLang="zh-CN" b="1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936871" y="4377520"/>
            <a:ext cx="7848600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More people will want to play the games and the games will be more exciting. 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931069" y="2016874"/>
            <a:ext cx="11017224" cy="1272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People’ll just bring potato chips and chocolate 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because they’ll be </a:t>
            </a:r>
            <a:r>
              <a:rPr lang="en-US" altLang="zh-CN" b="1" u="sng" dirty="0">
                <a:solidFill>
                  <a:srgbClr val="FF0000"/>
                </a:solidFill>
              </a:rPr>
              <a:t>too lazy to cook</a:t>
            </a:r>
            <a:r>
              <a:rPr lang="en-US" altLang="zh-CN" b="1" dirty="0">
                <a:solidFill>
                  <a:srgbClr val="FF0000"/>
                </a:solidFill>
              </a:rPr>
              <a:t>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-400" r="24800"/>
          <a:stretch>
            <a:fillRect/>
          </a:stretch>
        </p:blipFill>
        <p:spPr>
          <a:xfrm>
            <a:off x="9912350" y="4986020"/>
            <a:ext cx="1831975" cy="1700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2" y="1047852"/>
            <a:ext cx="11027382" cy="4855642"/>
          </a:xfrm>
          <a:prstGeom prst="rect">
            <a:avLst/>
          </a:prstGeom>
        </p:spPr>
      </p:pic>
      <p:sp>
        <p:nvSpPr>
          <p:cNvPr id="21" name="Line 3"/>
          <p:cNvSpPr>
            <a:spLocks noChangeShapeType="1"/>
          </p:cNvSpPr>
          <p:nvPr/>
        </p:nvSpPr>
        <p:spPr bwMode="auto">
          <a:xfrm flipV="1">
            <a:off x="1847850" y="2522855"/>
            <a:ext cx="4773295" cy="41910"/>
          </a:xfrm>
          <a:prstGeom prst="line">
            <a:avLst/>
          </a:prstGeom>
          <a:noFill/>
          <a:ln w="41275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43695" y="6021338"/>
            <a:ext cx="4245073" cy="58477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if </a:t>
            </a:r>
            <a:r>
              <a:rPr lang="zh-CN" altLang="en-US" b="1" dirty="0">
                <a:solidFill>
                  <a:schemeClr val="bg1"/>
                </a:solidFill>
              </a:rPr>
              <a:t>引导的条件状语从句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0" name="Line 11"/>
          <p:cNvSpPr>
            <a:spLocks noChangeShapeType="1"/>
          </p:cNvSpPr>
          <p:nvPr/>
        </p:nvSpPr>
        <p:spPr bwMode="auto">
          <a:xfrm>
            <a:off x="6168643" y="1611966"/>
            <a:ext cx="1890624" cy="0"/>
          </a:xfrm>
          <a:prstGeom prst="line">
            <a:avLst/>
          </a:prstGeom>
          <a:noFill/>
          <a:ln w="38100">
            <a:solidFill>
              <a:srgbClr val="CC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>
            <a:off x="1271464" y="2132856"/>
            <a:ext cx="3186250" cy="0"/>
          </a:xfrm>
          <a:prstGeom prst="line">
            <a:avLst/>
          </a:prstGeom>
          <a:noFill/>
          <a:ln w="38100">
            <a:solidFill>
              <a:srgbClr val="CC00FF"/>
            </a:solidFill>
            <a:rou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1968500" y="5877560"/>
            <a:ext cx="5087620" cy="26035"/>
          </a:xfrm>
          <a:prstGeom prst="line">
            <a:avLst/>
          </a:prstGeom>
          <a:noFill/>
          <a:ln w="38100">
            <a:solidFill>
              <a:srgbClr val="CC00FF"/>
            </a:solidFill>
            <a:round/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188595"/>
            <a:ext cx="916940" cy="916940"/>
          </a:xfrm>
          <a:prstGeom prst="rect">
            <a:avLst/>
          </a:prstGeom>
        </p:spPr>
      </p:pic>
      <p:sp>
        <p:nvSpPr>
          <p:cNvPr id="6" name="Line 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4007485" y="3982085"/>
            <a:ext cx="3982085" cy="19050"/>
          </a:xfrm>
          <a:prstGeom prst="line">
            <a:avLst/>
          </a:prstGeom>
          <a:noFill/>
          <a:ln w="41275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7" name="Line 3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1324610" y="4437380"/>
            <a:ext cx="4773295" cy="41910"/>
          </a:xfrm>
          <a:prstGeom prst="line">
            <a:avLst/>
          </a:prstGeom>
          <a:noFill/>
          <a:ln w="41275">
            <a:solidFill>
              <a:srgbClr val="0033CC"/>
            </a:solidFill>
            <a:round/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28435" y="1901351"/>
            <a:ext cx="477520" cy="740723"/>
          </a:xfrm>
          <a:prstGeom prst="ellipse">
            <a:avLst/>
          </a:prstGeom>
          <a:noFill/>
          <a:ln w="38100" algn="ctr">
            <a:solidFill>
              <a:srgbClr val="009900"/>
            </a:solidFill>
            <a:round/>
          </a:ln>
          <a:effectLst/>
        </p:spPr>
        <p:txBody>
          <a:bodyPr wrap="square" anchor="ctr">
            <a:spAutoFit/>
          </a:bodyPr>
          <a:p>
            <a:endParaRPr lang="zh-CN" altLang="en-US"/>
          </a:p>
        </p:txBody>
      </p:sp>
      <p:sp>
        <p:nvSpPr>
          <p:cNvPr id="9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39920" y="3881755"/>
            <a:ext cx="377190" cy="549910"/>
          </a:xfrm>
          <a:prstGeom prst="ellipse">
            <a:avLst/>
          </a:prstGeom>
          <a:noFill/>
          <a:ln w="38100" algn="ctr">
            <a:solidFill>
              <a:srgbClr val="009900"/>
            </a:solidFill>
            <a:round/>
          </a:ln>
          <a:effectLst/>
        </p:spPr>
        <p:txBody>
          <a:bodyPr wrap="square" anchor="ctr">
            <a:noAutofit/>
          </a:bodyPr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656455" y="4402455"/>
            <a:ext cx="418465" cy="529590"/>
          </a:xfrm>
          <a:prstGeom prst="ellipse">
            <a:avLst/>
          </a:prstGeom>
          <a:noFill/>
          <a:ln w="38100" algn="ctr">
            <a:solidFill>
              <a:srgbClr val="009900"/>
            </a:solidFill>
            <a:round/>
          </a:ln>
          <a:effectLst/>
        </p:spPr>
        <p:txBody>
          <a:bodyPr wrap="square" anchor="ctr">
            <a:noAutofit/>
          </a:bodyPr>
          <a:p>
            <a:endParaRPr lang="zh-CN" altLang="en-US"/>
          </a:p>
        </p:txBody>
      </p:sp>
      <p:sp>
        <p:nvSpPr>
          <p:cNvPr id="71684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324610" y="260350"/>
            <a:ext cx="1102614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Role-play the conversation.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2429704" y="1601441"/>
            <a:ext cx="7632996" cy="50983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1.</a:t>
            </a:r>
            <a:r>
              <a:rPr lang="zh-CN" altLang="en-US" b="1" dirty="0"/>
              <a:t> 我想我将乘公共汽车去参加聚会。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    I ______ I’ll take the bus to the ______. 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如果你那样做，你将会迟到。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    If you ______, ______ be late. </a:t>
            </a:r>
            <a:endParaRPr lang="en-US" altLang="zh-CN" b="1" dirty="0" smtClean="0"/>
          </a:p>
          <a:p>
            <a:pPr marL="342900" indent="-342900">
              <a:lnSpc>
                <a:spcPct val="125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我想我会待在家里。</a:t>
            </a:r>
            <a:endParaRPr lang="en-US" altLang="zh-CN" b="1" dirty="0"/>
          </a:p>
          <a:p>
            <a:pPr marL="342900" indent="-342900">
              <a:lnSpc>
                <a:spcPct val="125000"/>
              </a:lnSpc>
            </a:pPr>
            <a:r>
              <a:rPr lang="en-US" altLang="zh-CN" b="1" dirty="0"/>
              <a:t>    I ______ ______ stay at home. </a:t>
            </a:r>
            <a:endParaRPr lang="en-US" altLang="zh-CN" b="1" dirty="0"/>
          </a:p>
          <a:p>
            <a:pPr marL="342900" indent="-342900">
              <a:lnSpc>
                <a:spcPct val="125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如果你那样做，你会觉得遗憾。 </a:t>
            </a:r>
            <a:endParaRPr lang="en-US" altLang="zh-CN" b="1" dirty="0"/>
          </a:p>
          <a:p>
            <a:pPr marL="342900" indent="-342900">
              <a:lnSpc>
                <a:spcPct val="125000"/>
              </a:lnSpc>
            </a:pPr>
            <a:r>
              <a:rPr lang="en-US" altLang="zh-CN" b="1" dirty="0"/>
              <a:t>    If you ______, ______ ______ sorry. </a:t>
            </a:r>
            <a:endParaRPr lang="en-US" altLang="zh-CN" b="1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398314" y="3542358"/>
            <a:ext cx="2767588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do      you’ll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7960" y="2311026"/>
            <a:ext cx="674162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think                                           party       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2490537" y="1040797"/>
            <a:ext cx="7925943" cy="620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</a:rPr>
              <a:t>根据课本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内容及汉语提示，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</a:rPr>
              <a:t>完成下列句子。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368502" y="4767718"/>
            <a:ext cx="2697186" cy="6501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think   </a:t>
            </a:r>
            <a:r>
              <a:rPr lang="en-US" altLang="zh-CN" b="1" dirty="0" smtClean="0">
                <a:solidFill>
                  <a:srgbClr val="FF0000"/>
                </a:solidFill>
              </a:rPr>
              <a:t>   I’ll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346588" y="6028793"/>
            <a:ext cx="3765635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do     </a:t>
            </a:r>
            <a:r>
              <a:rPr lang="en-US" altLang="zh-CN" b="1" dirty="0" smtClean="0">
                <a:solidFill>
                  <a:srgbClr val="FF0000"/>
                </a:solidFill>
              </a:rPr>
              <a:t>   you’ll      be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27893" y="-99060"/>
            <a:ext cx="34651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Exercise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623392" y="548680"/>
            <a:ext cx="10585176" cy="58326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5. </a:t>
            </a:r>
            <a:r>
              <a:rPr lang="zh-CN" altLang="en-US" b="1" dirty="0"/>
              <a:t>如果他们今天举行派对，将发生什么事？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    _______ _______ _______ if they _______the party today?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6. </a:t>
            </a:r>
            <a:r>
              <a:rPr lang="zh-CN" altLang="en-US" b="1" dirty="0"/>
              <a:t>如果他们今天</a:t>
            </a:r>
            <a:r>
              <a:rPr lang="zh-CN" altLang="en-US" b="1" dirty="0">
                <a:sym typeface="+mn-ea"/>
              </a:rPr>
              <a:t>举行派对</a:t>
            </a:r>
            <a:r>
              <a:rPr lang="zh-CN" altLang="en-US" b="1" dirty="0"/>
              <a:t>，班里一半的学生将不会去。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    If they _______ it today, _______ the class _______ come.  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7. </a:t>
            </a:r>
            <a:r>
              <a:rPr lang="zh-CN" altLang="en-US" b="1" dirty="0"/>
              <a:t>我们应当让人们带食物来吗？ </a:t>
            </a:r>
            <a:r>
              <a:rPr lang="en-US" altLang="zh-CN" b="1" dirty="0"/>
              <a:t>  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    Should we _______ people to _______ food?  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8. </a:t>
            </a:r>
            <a:r>
              <a:rPr lang="zh-CN" altLang="en-US" b="1" dirty="0"/>
              <a:t>如果我们要求人们带食物来，他们将只带薯条和巧克力。</a:t>
            </a:r>
            <a:endParaRPr lang="en-US" altLang="zh-CN" b="1" dirty="0"/>
          </a:p>
          <a:p>
            <a:pPr marL="342900" indent="-342900">
              <a:lnSpc>
                <a:spcPct val="130000"/>
              </a:lnSpc>
            </a:pPr>
            <a:r>
              <a:rPr lang="en-US" altLang="zh-CN" b="1" dirty="0"/>
              <a:t>     _______ we _______ people to bring food, _______ just </a:t>
            </a:r>
            <a:r>
              <a:rPr lang="en-US" altLang="zh-CN" b="1" dirty="0" smtClean="0"/>
              <a:t> </a:t>
            </a:r>
            <a:r>
              <a:rPr lang="en-US" altLang="zh-CN" b="1" dirty="0"/>
              <a:t>_______ potato chips and chocolate. </a:t>
            </a:r>
            <a:endParaRPr lang="zh-CN" altLang="en-US" b="1" dirty="0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1296633" y="1263256"/>
            <a:ext cx="69850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What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will     happen              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have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530535" y="2537985"/>
            <a:ext cx="6076950" cy="6317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have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  half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8472264" y="2537985"/>
            <a:ext cx="1728787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won’t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385783" y="3796393"/>
            <a:ext cx="4895850" cy="6317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ask  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 bring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546721" y="5054802"/>
            <a:ext cx="3384550" cy="6686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If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  ask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8552803" y="5054802"/>
            <a:ext cx="1567707" cy="7325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they’ll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99456" y="5674597"/>
            <a:ext cx="1498029" cy="7325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bring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commondata" val="eyJoZGlkIjoiNDM4NDRhZjIyZDUyMzExNjg0NmQ2NTc2MzhlMmQ2ZTYifQ=="/>
  <p:tag name="KSO_WPP_MARK_KEY" val="9ab3a132-7a4c-45a9-8935-493525947f09"/>
  <p:tag name="COMMONDATA" val="eyJoZGlkIjoiMTJmNTg2ODljNGQyMTIwYzYzZjY5YTYzOWFjMThmMDg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9624</Words>
  <Application>WPS 演示</Application>
  <PresentationFormat>宽屏</PresentationFormat>
  <Paragraphs>369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宋体</vt:lpstr>
      <vt:lpstr>Wingdings</vt:lpstr>
      <vt:lpstr>Times New Roman</vt:lpstr>
      <vt:lpstr>Arial</vt:lpstr>
      <vt:lpstr>微软雅黑</vt:lpstr>
      <vt:lpstr>Arial Unicode MS</vt:lpstr>
      <vt:lpstr>Calibri</vt:lpstr>
      <vt:lpstr>Arial Narrow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439</cp:revision>
  <dcterms:created xsi:type="dcterms:W3CDTF">2013-03-17T02:35:00Z</dcterms:created>
  <dcterms:modified xsi:type="dcterms:W3CDTF">2024-12-22T17:44:02Z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584754499E4F48E5B8BD17415C17E468_12</vt:lpwstr>
  </property>
  <property fmtid="{D5CDD505-2E9C-101B-9397-08002B2CF9AE}" pid="3" name="KSOProductBuildVer">
    <vt:lpwstr>2052-12.1.0.19302</vt:lpwstr>
  </property>
</Properties>
</file>